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13"/>
  </p:notesMasterIdLst>
  <p:sldIdLst>
    <p:sldId id="270" r:id="rId2"/>
    <p:sldId id="714" r:id="rId3"/>
    <p:sldId id="799" r:id="rId4"/>
    <p:sldId id="809" r:id="rId5"/>
    <p:sldId id="800" r:id="rId6"/>
    <p:sldId id="801" r:id="rId7"/>
    <p:sldId id="849" r:id="rId8"/>
    <p:sldId id="802" r:id="rId9"/>
    <p:sldId id="803" r:id="rId10"/>
    <p:sldId id="804" r:id="rId11"/>
    <p:sldId id="805" r:id="rId12"/>
    <p:sldId id="797" r:id="rId13"/>
    <p:sldId id="816" r:id="rId14"/>
    <p:sldId id="813" r:id="rId15"/>
    <p:sldId id="814" r:id="rId16"/>
    <p:sldId id="818" r:id="rId17"/>
    <p:sldId id="817" r:id="rId18"/>
    <p:sldId id="819" r:id="rId19"/>
    <p:sldId id="815" r:id="rId20"/>
    <p:sldId id="807" r:id="rId21"/>
    <p:sldId id="806" r:id="rId22"/>
    <p:sldId id="810" r:id="rId23"/>
    <p:sldId id="811" r:id="rId24"/>
    <p:sldId id="820" r:id="rId25"/>
    <p:sldId id="821" r:id="rId26"/>
    <p:sldId id="822" r:id="rId27"/>
    <p:sldId id="846" r:id="rId28"/>
    <p:sldId id="823" r:id="rId29"/>
    <p:sldId id="848" r:id="rId30"/>
    <p:sldId id="847" r:id="rId31"/>
    <p:sldId id="824" r:id="rId32"/>
    <p:sldId id="840" r:id="rId33"/>
    <p:sldId id="825" r:id="rId34"/>
    <p:sldId id="845" r:id="rId35"/>
    <p:sldId id="844" r:id="rId36"/>
    <p:sldId id="826" r:id="rId37"/>
    <p:sldId id="841" r:id="rId38"/>
    <p:sldId id="827" r:id="rId39"/>
    <p:sldId id="828" r:id="rId40"/>
    <p:sldId id="842" r:id="rId41"/>
    <p:sldId id="829" r:id="rId42"/>
    <p:sldId id="830" r:id="rId43"/>
    <p:sldId id="843" r:id="rId44"/>
    <p:sldId id="852" r:id="rId45"/>
    <p:sldId id="851" r:id="rId46"/>
    <p:sldId id="831" r:id="rId47"/>
    <p:sldId id="832" r:id="rId48"/>
    <p:sldId id="856" r:id="rId49"/>
    <p:sldId id="854" r:id="rId50"/>
    <p:sldId id="853" r:id="rId51"/>
    <p:sldId id="857" r:id="rId52"/>
    <p:sldId id="855" r:id="rId53"/>
    <p:sldId id="860" r:id="rId54"/>
    <p:sldId id="833" r:id="rId55"/>
    <p:sldId id="859" r:id="rId56"/>
    <p:sldId id="858" r:id="rId57"/>
    <p:sldId id="838" r:id="rId58"/>
    <p:sldId id="866" r:id="rId59"/>
    <p:sldId id="869" r:id="rId60"/>
    <p:sldId id="863" r:id="rId61"/>
    <p:sldId id="870" r:id="rId62"/>
    <p:sldId id="867" r:id="rId63"/>
    <p:sldId id="871" r:id="rId64"/>
    <p:sldId id="839" r:id="rId65"/>
    <p:sldId id="798" r:id="rId66"/>
    <p:sldId id="881" r:id="rId67"/>
    <p:sldId id="880" r:id="rId68"/>
    <p:sldId id="868" r:id="rId69"/>
    <p:sldId id="879" r:id="rId70"/>
    <p:sldId id="865" r:id="rId71"/>
    <p:sldId id="878" r:id="rId72"/>
    <p:sldId id="877" r:id="rId73"/>
    <p:sldId id="864" r:id="rId74"/>
    <p:sldId id="872" r:id="rId75"/>
    <p:sldId id="876" r:id="rId76"/>
    <p:sldId id="887" r:id="rId77"/>
    <p:sldId id="882" r:id="rId78"/>
    <p:sldId id="883" r:id="rId79"/>
    <p:sldId id="888" r:id="rId80"/>
    <p:sldId id="884" r:id="rId81"/>
    <p:sldId id="885" r:id="rId82"/>
    <p:sldId id="792" r:id="rId83"/>
    <p:sldId id="793" r:id="rId84"/>
    <p:sldId id="796" r:id="rId85"/>
    <p:sldId id="795" r:id="rId86"/>
    <p:sldId id="861" r:id="rId87"/>
    <p:sldId id="886" r:id="rId88"/>
    <p:sldId id="873" r:id="rId89"/>
    <p:sldId id="875" r:id="rId90"/>
    <p:sldId id="889" r:id="rId91"/>
    <p:sldId id="874" r:id="rId92"/>
    <p:sldId id="791" r:id="rId93"/>
    <p:sldId id="834" r:id="rId94"/>
    <p:sldId id="257" r:id="rId95"/>
    <p:sldId id="258" r:id="rId96"/>
    <p:sldId id="259" r:id="rId97"/>
    <p:sldId id="260" r:id="rId98"/>
    <p:sldId id="261" r:id="rId99"/>
    <p:sldId id="262" r:id="rId100"/>
    <p:sldId id="263" r:id="rId101"/>
    <p:sldId id="264" r:id="rId102"/>
    <p:sldId id="265" r:id="rId103"/>
    <p:sldId id="266" r:id="rId104"/>
    <p:sldId id="862" r:id="rId105"/>
    <p:sldId id="835" r:id="rId106"/>
    <p:sldId id="836" r:id="rId107"/>
    <p:sldId id="837" r:id="rId108"/>
    <p:sldId id="737" r:id="rId109"/>
    <p:sldId id="739" r:id="rId110"/>
    <p:sldId id="850" r:id="rId111"/>
    <p:sldId id="738" r:id="rId112"/>
  </p:sldIdLst>
  <p:sldSz cx="9144000" cy="6858000" type="screen4x3"/>
  <p:notesSz cx="6858000" cy="9144000"/>
  <p:custDataLst>
    <p:tags r:id="rId1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4CA1"/>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6" autoAdjust="0"/>
    <p:restoredTop sz="94378" autoAdjust="0"/>
  </p:normalViewPr>
  <p:slideViewPr>
    <p:cSldViewPr>
      <p:cViewPr varScale="1">
        <p:scale>
          <a:sx n="109" d="100"/>
          <a:sy n="109" d="100"/>
        </p:scale>
        <p:origin x="1736" y="17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8/3/19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32</a:t>
            </a:fld>
            <a:endParaRPr lang="en-US"/>
          </a:p>
        </p:txBody>
      </p:sp>
    </p:spTree>
    <p:extLst>
      <p:ext uri="{BB962C8B-B14F-4D97-AF65-F5344CB8AC3E}">
        <p14:creationId xmlns:p14="http://schemas.microsoft.com/office/powerpoint/2010/main" val="2684978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last argument in the sample function call to 1 and change the first argument of the </a:t>
            </a:r>
            <a:r>
              <a:rPr lang="en-US" dirty="0" err="1"/>
              <a:t>rnorm</a:t>
            </a:r>
            <a:r>
              <a:rPr lang="en-US" dirty="0"/>
              <a:t> call and change the limit in the for loop in the R code for this part.  </a:t>
            </a:r>
          </a:p>
        </p:txBody>
      </p:sp>
      <p:sp>
        <p:nvSpPr>
          <p:cNvPr id="4" name="Slide Number Placeholder 3"/>
          <p:cNvSpPr>
            <a:spLocks noGrp="1"/>
          </p:cNvSpPr>
          <p:nvPr>
            <p:ph type="sldNum" sz="quarter" idx="5"/>
          </p:nvPr>
        </p:nvSpPr>
        <p:spPr/>
        <p:txBody>
          <a:bodyPr/>
          <a:lstStyle/>
          <a:p>
            <a:fld id="{84CB6C83-B894-2740-9986-97D8BB6F6D98}" type="slidenum">
              <a:rPr lang="en-US" smtClean="0"/>
              <a:t>76</a:t>
            </a:fld>
            <a:endParaRPr lang="en-US"/>
          </a:p>
        </p:txBody>
      </p:sp>
    </p:spTree>
    <p:extLst>
      <p:ext uri="{BB962C8B-B14F-4D97-AF65-F5344CB8AC3E}">
        <p14:creationId xmlns:p14="http://schemas.microsoft.com/office/powerpoint/2010/main" val="2984491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last argument in the sample function call to 1 and change the first argument of the </a:t>
            </a:r>
            <a:r>
              <a:rPr lang="en-US" dirty="0" err="1"/>
              <a:t>rnorm</a:t>
            </a:r>
            <a:r>
              <a:rPr lang="en-US" dirty="0"/>
              <a:t> call and change the limit in the for loop in the R code for this part.  </a:t>
            </a:r>
          </a:p>
        </p:txBody>
      </p:sp>
      <p:sp>
        <p:nvSpPr>
          <p:cNvPr id="4" name="Slide Number Placeholder 3"/>
          <p:cNvSpPr>
            <a:spLocks noGrp="1"/>
          </p:cNvSpPr>
          <p:nvPr>
            <p:ph type="sldNum" sz="quarter" idx="5"/>
          </p:nvPr>
        </p:nvSpPr>
        <p:spPr/>
        <p:txBody>
          <a:bodyPr/>
          <a:lstStyle/>
          <a:p>
            <a:fld id="{84CB6C83-B894-2740-9986-97D8BB6F6D98}" type="slidenum">
              <a:rPr lang="en-US" smtClean="0"/>
              <a:t>77</a:t>
            </a:fld>
            <a:endParaRPr lang="en-US"/>
          </a:p>
        </p:txBody>
      </p:sp>
    </p:spTree>
    <p:extLst>
      <p:ext uri="{BB962C8B-B14F-4D97-AF65-F5344CB8AC3E}">
        <p14:creationId xmlns:p14="http://schemas.microsoft.com/office/powerpoint/2010/main" val="3022067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last argument in the sample function call to 1 and change the first argument of the </a:t>
            </a:r>
            <a:r>
              <a:rPr lang="en-US" dirty="0" err="1"/>
              <a:t>rnorm</a:t>
            </a:r>
            <a:r>
              <a:rPr lang="en-US" dirty="0"/>
              <a:t> call and change the limit in the for loop in the R code for this part.  </a:t>
            </a:r>
          </a:p>
        </p:txBody>
      </p:sp>
      <p:sp>
        <p:nvSpPr>
          <p:cNvPr id="4" name="Slide Number Placeholder 3"/>
          <p:cNvSpPr>
            <a:spLocks noGrp="1"/>
          </p:cNvSpPr>
          <p:nvPr>
            <p:ph type="sldNum" sz="quarter" idx="5"/>
          </p:nvPr>
        </p:nvSpPr>
        <p:spPr/>
        <p:txBody>
          <a:bodyPr/>
          <a:lstStyle/>
          <a:p>
            <a:fld id="{84CB6C83-B894-2740-9986-97D8BB6F6D98}" type="slidenum">
              <a:rPr lang="en-US" smtClean="0"/>
              <a:t>78</a:t>
            </a:fld>
            <a:endParaRPr lang="en-US"/>
          </a:p>
        </p:txBody>
      </p:sp>
    </p:spTree>
    <p:extLst>
      <p:ext uri="{BB962C8B-B14F-4D97-AF65-F5344CB8AC3E}">
        <p14:creationId xmlns:p14="http://schemas.microsoft.com/office/powerpoint/2010/main" val="3242390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last argument in the sample function call to 1 and change the first argument of the </a:t>
            </a:r>
            <a:r>
              <a:rPr lang="en-US" dirty="0" err="1"/>
              <a:t>rnorm</a:t>
            </a:r>
            <a:r>
              <a:rPr lang="en-US" dirty="0"/>
              <a:t> call and change the limit in the for loop in the R code for this part.  </a:t>
            </a:r>
          </a:p>
        </p:txBody>
      </p:sp>
      <p:sp>
        <p:nvSpPr>
          <p:cNvPr id="4" name="Slide Number Placeholder 3"/>
          <p:cNvSpPr>
            <a:spLocks noGrp="1"/>
          </p:cNvSpPr>
          <p:nvPr>
            <p:ph type="sldNum" sz="quarter" idx="5"/>
          </p:nvPr>
        </p:nvSpPr>
        <p:spPr/>
        <p:txBody>
          <a:bodyPr/>
          <a:lstStyle/>
          <a:p>
            <a:fld id="{84CB6C83-B894-2740-9986-97D8BB6F6D98}" type="slidenum">
              <a:rPr lang="en-US" smtClean="0"/>
              <a:t>79</a:t>
            </a:fld>
            <a:endParaRPr lang="en-US"/>
          </a:p>
        </p:txBody>
      </p:sp>
    </p:spTree>
    <p:extLst>
      <p:ext uri="{BB962C8B-B14F-4D97-AF65-F5344CB8AC3E}">
        <p14:creationId xmlns:p14="http://schemas.microsoft.com/office/powerpoint/2010/main" val="3827989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last argument in the sample function call to 1 and change the first argument of the </a:t>
            </a:r>
            <a:r>
              <a:rPr lang="en-US" dirty="0" err="1"/>
              <a:t>rnorm</a:t>
            </a:r>
            <a:r>
              <a:rPr lang="en-US" dirty="0"/>
              <a:t> call and change the limit in the for loop in the R code for this part.  </a:t>
            </a:r>
          </a:p>
        </p:txBody>
      </p:sp>
      <p:sp>
        <p:nvSpPr>
          <p:cNvPr id="4" name="Slide Number Placeholder 3"/>
          <p:cNvSpPr>
            <a:spLocks noGrp="1"/>
          </p:cNvSpPr>
          <p:nvPr>
            <p:ph type="sldNum" sz="quarter" idx="5"/>
          </p:nvPr>
        </p:nvSpPr>
        <p:spPr/>
        <p:txBody>
          <a:bodyPr/>
          <a:lstStyle/>
          <a:p>
            <a:fld id="{84CB6C83-B894-2740-9986-97D8BB6F6D98}" type="slidenum">
              <a:rPr lang="en-US" smtClean="0"/>
              <a:t>80</a:t>
            </a:fld>
            <a:endParaRPr lang="en-US"/>
          </a:p>
        </p:txBody>
      </p:sp>
    </p:spTree>
    <p:extLst>
      <p:ext uri="{BB962C8B-B14F-4D97-AF65-F5344CB8AC3E}">
        <p14:creationId xmlns:p14="http://schemas.microsoft.com/office/powerpoint/2010/main" val="16410115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77724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413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0559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338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146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042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739940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855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792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816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579663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tiff"/><Relationship Id="rId4" Type="http://schemas.openxmlformats.org/officeDocument/2006/relationships/image" Target="../media/image5.tiff"/></Relationships>
</file>

<file path=ppt/slides/_rels/slide10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7.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tiff"/><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tiff"/><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41.tiff"/><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tiff"/><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tiff"/></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5.tiff"/></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NUL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8.png"/></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71.png"/></Relationships>
</file>

<file path=ppt/slides/_rels/slide78.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9.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5.png"/><Relationship Id="rId4" Type="http://schemas.openxmlformats.org/officeDocument/2006/relationships/image" Target="../media/image73.png"/></Relationships>
</file>

<file path=ppt/slides/_rels/slide8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2.xml.rels><?xml version="1.0" encoding="UTF-8" standalone="yes"?>
<Relationships xmlns="http://schemas.openxmlformats.org/package/2006/relationships"><Relationship Id="rId2" Type="http://schemas.openxmlformats.org/officeDocument/2006/relationships/image" Target="../media/image76.tif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tif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2.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tiff"/><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5.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540.png"/><Relationship Id="rId7"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2.png"/><Relationship Id="rId5" Type="http://schemas.openxmlformats.org/officeDocument/2006/relationships/image" Target="../media/image88.png"/><Relationship Id="rId10" Type="http://schemas.openxmlformats.org/officeDocument/2006/relationships/image" Target="../media/image600.png"/><Relationship Id="rId4" Type="http://schemas.openxmlformats.org/officeDocument/2006/relationships/image" Target="../media/image87.png"/><Relationship Id="rId9" Type="http://schemas.openxmlformats.org/officeDocument/2006/relationships/image" Target="../media/image590.png"/></Relationships>
</file>

<file path=ppt/slides/_rels/slide9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7.png"/></Relationships>
</file>

<file path=ppt/slides/_rels/slide9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381000" y="1828800"/>
            <a:ext cx="8915400" cy="900546"/>
          </a:xfrm>
        </p:spPr>
        <p:txBody>
          <a:bodyPr>
            <a:normAutofit fontScale="90000"/>
          </a:bodyPr>
          <a:lstStyle/>
          <a:p>
            <a:r>
              <a:rPr lang="en-US" sz="3600" dirty="0"/>
              <a:t>Unit 10: </a:t>
            </a:r>
            <a:br>
              <a:rPr lang="en-US" sz="3600" dirty="0"/>
            </a:br>
            <a:r>
              <a:rPr lang="en-US" sz="3600" dirty="0"/>
              <a:t>Regression</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940042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lstStyle/>
          <a:p>
            <a:r>
              <a:rPr lang="en-US" dirty="0"/>
              <a:t>First Two Assumptions</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Horse Power</a:t>
            </a:r>
          </a:p>
        </p:txBody>
      </p:sp>
      <p:sp>
        <p:nvSpPr>
          <p:cNvPr id="12" name="Oval 11">
            <a:extLst>
              <a:ext uri="{FF2B5EF4-FFF2-40B4-BE49-F238E27FC236}">
                <a16:creationId xmlns:a16="http://schemas.microsoft.com/office/drawing/2014/main" id="{93B1EC63-43A5-0741-B3AF-31A6BA6C82CE}"/>
              </a:ext>
            </a:extLst>
          </p:cNvPr>
          <p:cNvSpPr/>
          <p:nvPr/>
        </p:nvSpPr>
        <p:spPr>
          <a:xfrm>
            <a:off x="1828800" y="445118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9FAC40A-2429-2248-8084-9A8CA00B7B8D}"/>
              </a:ext>
            </a:extLst>
          </p:cNvPr>
          <p:cNvSpPr/>
          <p:nvPr/>
        </p:nvSpPr>
        <p:spPr>
          <a:xfrm>
            <a:off x="3571967" y="35841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a:cxnSpLocks/>
          </p:cNvCxnSpPr>
          <p:nvPr/>
        </p:nvCxnSpPr>
        <p:spPr>
          <a:xfrm flipV="1">
            <a:off x="838202" y="2296440"/>
            <a:ext cx="5562600" cy="2843225"/>
          </a:xfrm>
          <a:prstGeom prst="line">
            <a:avLst/>
          </a:prstGeom>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4762DFD3-7904-B44E-82B5-4E9CA73C80F9}"/>
              </a:ext>
            </a:extLst>
          </p:cNvPr>
          <p:cNvSpPr/>
          <p:nvPr/>
        </p:nvSpPr>
        <p:spPr>
          <a:xfrm>
            <a:off x="1859796" y="4114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606515" y="1503712"/>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1063715" y="1394641"/>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1063715" y="1394641"/>
                <a:ext cx="2667000" cy="380999"/>
              </a:xfrm>
              <a:prstGeom prst="rect">
                <a:avLst/>
              </a:prstGeom>
              <a:blipFill>
                <a:blip r:embed="rId2"/>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1063715" y="1754206"/>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1063715" y="1754206"/>
                <a:ext cx="2667000" cy="380999"/>
              </a:xfrm>
              <a:prstGeom prst="rect">
                <a:avLst/>
              </a:prstGeom>
              <a:blipFill>
                <a:blip r:embed="rId3"/>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269414" y="2699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739F456-CF68-064F-BC32-905D64A8A536}"/>
              </a:ext>
            </a:extLst>
          </p:cNvPr>
          <p:cNvSpPr txBox="1"/>
          <p:nvPr/>
        </p:nvSpPr>
        <p:spPr>
          <a:xfrm>
            <a:off x="6016572" y="3759875"/>
            <a:ext cx="3124200" cy="2031325"/>
          </a:xfrm>
          <a:prstGeom prst="rect">
            <a:avLst/>
          </a:prstGeom>
          <a:noFill/>
        </p:spPr>
        <p:txBody>
          <a:bodyPr wrap="square" rtlCol="0">
            <a:spAutoFit/>
          </a:bodyPr>
          <a:lstStyle/>
          <a:p>
            <a:r>
              <a:rPr lang="en-US" b="1" dirty="0"/>
              <a:t>Assumptions:</a:t>
            </a:r>
          </a:p>
          <a:p>
            <a:pPr marL="342900" indent="-342900">
              <a:buAutoNum type="arabicPeriod"/>
            </a:pPr>
            <a:r>
              <a:rPr lang="en-US" dirty="0"/>
              <a:t>Subpopulations of </a:t>
            </a:r>
            <a:r>
              <a:rPr lang="en-US" dirty="0" err="1"/>
              <a:t>mpgs</a:t>
            </a:r>
            <a:r>
              <a:rPr lang="en-US" dirty="0"/>
              <a:t> for a fixed weight are normally distributed.</a:t>
            </a:r>
          </a:p>
          <a:p>
            <a:pPr marL="342900" indent="-342900">
              <a:buAutoNum type="arabicPeriod"/>
            </a:pPr>
            <a:r>
              <a:rPr lang="en-US" dirty="0"/>
              <a:t>The means of the distributions of </a:t>
            </a:r>
            <a:r>
              <a:rPr lang="en-US" dirty="0" err="1"/>
              <a:t>mpgs</a:t>
            </a:r>
            <a:r>
              <a:rPr lang="en-US" dirty="0"/>
              <a:t> are linearly related to weight. </a:t>
            </a:r>
          </a:p>
        </p:txBody>
      </p:sp>
      <p:sp>
        <p:nvSpPr>
          <p:cNvPr id="24" name="Rectangle 23">
            <a:extLst>
              <a:ext uri="{FF2B5EF4-FFF2-40B4-BE49-F238E27FC236}">
                <a16:creationId xmlns:a16="http://schemas.microsoft.com/office/drawing/2014/main" id="{8F6D3C9C-4CC0-AE40-A304-FF8D18388B7C}"/>
              </a:ext>
            </a:extLst>
          </p:cNvPr>
          <p:cNvSpPr/>
          <p:nvPr/>
        </p:nvSpPr>
        <p:spPr>
          <a:xfrm>
            <a:off x="403097" y="1394641"/>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4876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3124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598188" y="3352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591858" y="41910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82690" y="2590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09578" y="2362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03248" y="33632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294080" y="15240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5" name="Picture 34">
            <a:extLst>
              <a:ext uri="{FF2B5EF4-FFF2-40B4-BE49-F238E27FC236}">
                <a16:creationId xmlns:a16="http://schemas.microsoft.com/office/drawing/2014/main" id="{7CF296F4-32E6-464A-AF2F-9A8DB300C4A5}"/>
              </a:ext>
            </a:extLst>
          </p:cNvPr>
          <p:cNvPicPr>
            <a:picLocks noChangeAspect="1"/>
          </p:cNvPicPr>
          <p:nvPr/>
        </p:nvPicPr>
        <p:blipFill>
          <a:blip r:embed="rId4"/>
          <a:stretch>
            <a:fillRect/>
          </a:stretch>
        </p:blipFill>
        <p:spPr>
          <a:xfrm>
            <a:off x="5638800" y="4891756"/>
            <a:ext cx="421809" cy="366044"/>
          </a:xfrm>
          <a:prstGeom prst="rect">
            <a:avLst/>
          </a:prstGeom>
        </p:spPr>
      </p:pic>
      <p:sp>
        <p:nvSpPr>
          <p:cNvPr id="36" name="Oval 35">
            <a:extLst>
              <a:ext uri="{FF2B5EF4-FFF2-40B4-BE49-F238E27FC236}">
                <a16:creationId xmlns:a16="http://schemas.microsoft.com/office/drawing/2014/main" id="{2D596B3C-810C-0F4B-B5D4-B981BACEE687}"/>
              </a:ext>
            </a:extLst>
          </p:cNvPr>
          <p:cNvSpPr/>
          <p:nvPr/>
        </p:nvSpPr>
        <p:spPr>
          <a:xfrm>
            <a:off x="647195" y="1885354"/>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Oval 36">
            <a:extLst>
              <a:ext uri="{FF2B5EF4-FFF2-40B4-BE49-F238E27FC236}">
                <a16:creationId xmlns:a16="http://schemas.microsoft.com/office/drawing/2014/main" id="{3CBD9CC0-0D88-B14B-81E8-EEF20F91DA02}"/>
              </a:ext>
            </a:extLst>
          </p:cNvPr>
          <p:cNvSpPr/>
          <p:nvPr/>
        </p:nvSpPr>
        <p:spPr>
          <a:xfrm>
            <a:off x="3590568" y="3962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8" name="Oval 37">
            <a:extLst>
              <a:ext uri="{FF2B5EF4-FFF2-40B4-BE49-F238E27FC236}">
                <a16:creationId xmlns:a16="http://schemas.microsoft.com/office/drawing/2014/main" id="{AC376EBC-E466-194F-8079-FFA268597B40}"/>
              </a:ext>
            </a:extLst>
          </p:cNvPr>
          <p:cNvSpPr/>
          <p:nvPr/>
        </p:nvSpPr>
        <p:spPr>
          <a:xfrm>
            <a:off x="1866384" y="4610746"/>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9" name="Oval 38">
            <a:extLst>
              <a:ext uri="{FF2B5EF4-FFF2-40B4-BE49-F238E27FC236}">
                <a16:creationId xmlns:a16="http://schemas.microsoft.com/office/drawing/2014/main" id="{12D19A30-6550-F44E-AB81-158EE6FB9F07}"/>
              </a:ext>
            </a:extLst>
          </p:cNvPr>
          <p:cNvSpPr/>
          <p:nvPr/>
        </p:nvSpPr>
        <p:spPr>
          <a:xfrm>
            <a:off x="5303004" y="3124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 name="Picture 2">
            <a:extLst>
              <a:ext uri="{FF2B5EF4-FFF2-40B4-BE49-F238E27FC236}">
                <a16:creationId xmlns:a16="http://schemas.microsoft.com/office/drawing/2014/main" id="{9B41E6D0-BFFA-5844-A3B2-646B901E1049}"/>
              </a:ext>
            </a:extLst>
          </p:cNvPr>
          <p:cNvPicPr>
            <a:picLocks noChangeAspect="1"/>
          </p:cNvPicPr>
          <p:nvPr/>
        </p:nvPicPr>
        <p:blipFill>
          <a:blip r:embed="rId5"/>
          <a:stretch>
            <a:fillRect/>
          </a:stretch>
        </p:blipFill>
        <p:spPr>
          <a:xfrm flipH="1">
            <a:off x="5599840" y="4087942"/>
            <a:ext cx="406400" cy="406400"/>
          </a:xfrm>
          <a:prstGeom prst="rect">
            <a:avLst/>
          </a:prstGeom>
        </p:spPr>
      </p:pic>
      <p:pic>
        <p:nvPicPr>
          <p:cNvPr id="4" name="Picture 3">
            <a:extLst>
              <a:ext uri="{FF2B5EF4-FFF2-40B4-BE49-F238E27FC236}">
                <a16:creationId xmlns:a16="http://schemas.microsoft.com/office/drawing/2014/main" id="{FE970989-F1DD-034E-8A07-DCB11D457296}"/>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16200000" flipV="1">
            <a:off x="4416017" y="1770266"/>
            <a:ext cx="2753659" cy="960877"/>
          </a:xfrm>
          <a:prstGeom prst="rect">
            <a:avLst/>
          </a:prstGeom>
        </p:spPr>
      </p:pic>
      <p:pic>
        <p:nvPicPr>
          <p:cNvPr id="40" name="Picture 39">
            <a:extLst>
              <a:ext uri="{FF2B5EF4-FFF2-40B4-BE49-F238E27FC236}">
                <a16:creationId xmlns:a16="http://schemas.microsoft.com/office/drawing/2014/main" id="{F61DF446-6AB3-094E-B675-EF40FF49588C}"/>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16200000" flipV="1">
            <a:off x="2754672" y="2538784"/>
            <a:ext cx="2753659" cy="960877"/>
          </a:xfrm>
          <a:prstGeom prst="rect">
            <a:avLst/>
          </a:prstGeom>
        </p:spPr>
      </p:pic>
      <p:pic>
        <p:nvPicPr>
          <p:cNvPr id="41" name="Picture 40">
            <a:extLst>
              <a:ext uri="{FF2B5EF4-FFF2-40B4-BE49-F238E27FC236}">
                <a16:creationId xmlns:a16="http://schemas.microsoft.com/office/drawing/2014/main" id="{22EC3DE4-4AD2-7B44-934D-A62AD40F8C4B}"/>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16200000" flipV="1">
            <a:off x="1018108" y="3218031"/>
            <a:ext cx="2753659" cy="960877"/>
          </a:xfrm>
          <a:prstGeom prst="rect">
            <a:avLst/>
          </a:prstGeom>
        </p:spPr>
      </p:pic>
    </p:spTree>
    <p:extLst>
      <p:ext uri="{BB962C8B-B14F-4D97-AF65-F5344CB8AC3E}">
        <p14:creationId xmlns:p14="http://schemas.microsoft.com/office/powerpoint/2010/main" val="33254748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533400" y="1637202"/>
            <a:ext cx="7581900" cy="738664"/>
          </a:xfrm>
          <a:prstGeom prst="rect">
            <a:avLst/>
          </a:prstGeom>
        </p:spPr>
        <p:txBody>
          <a:bodyPr wrap="square">
            <a:spAutoFit/>
          </a:bodyPr>
          <a:lstStyle/>
          <a:p>
            <a:pPr lvl="0" algn="ctr">
              <a:defRPr/>
            </a:pPr>
            <a:r>
              <a:rPr lang="en-US" sz="2100" dirty="0"/>
              <a:t>3. Generate prediction using this model for the Test Set explanatory variables.</a:t>
            </a:r>
          </a:p>
        </p:txBody>
      </p:sp>
      <p:pic>
        <p:nvPicPr>
          <p:cNvPr id="3" name="Picture 2">
            <a:extLst>
              <a:ext uri="{FF2B5EF4-FFF2-40B4-BE49-F238E27FC236}">
                <a16:creationId xmlns:a16="http://schemas.microsoft.com/office/drawing/2014/main" id="{709874EE-4988-3C4A-BA10-0A3C1B462500}"/>
              </a:ext>
            </a:extLst>
          </p:cNvPr>
          <p:cNvPicPr>
            <a:picLocks noChangeAspect="1"/>
          </p:cNvPicPr>
          <p:nvPr/>
        </p:nvPicPr>
        <p:blipFill>
          <a:blip r:embed="rId2"/>
          <a:stretch>
            <a:fillRect/>
          </a:stretch>
        </p:blipFill>
        <p:spPr>
          <a:xfrm>
            <a:off x="1758950" y="2641468"/>
            <a:ext cx="5130800" cy="3708400"/>
          </a:xfrm>
          <a:prstGeom prst="rect">
            <a:avLst/>
          </a:prstGeom>
        </p:spPr>
      </p:pic>
    </p:spTree>
    <p:extLst>
      <p:ext uri="{BB962C8B-B14F-4D97-AF65-F5344CB8AC3E}">
        <p14:creationId xmlns:p14="http://schemas.microsoft.com/office/powerpoint/2010/main" val="25498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179298" y="1651625"/>
            <a:ext cx="8780489" cy="738664"/>
          </a:xfrm>
          <a:prstGeom prst="rect">
            <a:avLst/>
          </a:prstGeom>
        </p:spPr>
        <p:txBody>
          <a:bodyPr wrap="square">
            <a:spAutoFit/>
          </a:bodyPr>
          <a:lstStyle/>
          <a:p>
            <a:pPr lvl="0" algn="ctr">
              <a:defRPr/>
            </a:pPr>
            <a:r>
              <a:rPr lang="en-US" sz="2100" dirty="0"/>
              <a:t>4.  Find the MSPE using the predictions and the actual values from the Test Set.</a:t>
            </a:r>
          </a:p>
        </p:txBody>
      </p:sp>
      <p:cxnSp>
        <p:nvCxnSpPr>
          <p:cNvPr id="7" name="Straight Connector 6"/>
          <p:cNvCxnSpPr/>
          <p:nvPr/>
        </p:nvCxnSpPr>
        <p:spPr>
          <a:xfrm flipH="1">
            <a:off x="4990827" y="2899337"/>
            <a:ext cx="23872" cy="2825969"/>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3164" y="2459915"/>
            <a:ext cx="584617" cy="415498"/>
          </a:xfrm>
          <a:prstGeom prst="rect">
            <a:avLst/>
          </a:prstGeom>
          <a:noFill/>
        </p:spPr>
        <p:txBody>
          <a:bodyPr wrap="square" rtlCol="0">
            <a:spAutoFit/>
          </a:bodyPr>
          <a:lstStyle/>
          <a:p>
            <a:r>
              <a:rPr lang="en-US" sz="2100" dirty="0"/>
              <a:t>or</a:t>
            </a:r>
          </a:p>
        </p:txBody>
      </p:sp>
      <p:pic>
        <p:nvPicPr>
          <p:cNvPr id="3" name="Picture 2">
            <a:extLst>
              <a:ext uri="{FF2B5EF4-FFF2-40B4-BE49-F238E27FC236}">
                <a16:creationId xmlns:a16="http://schemas.microsoft.com/office/drawing/2014/main" id="{6B228557-A608-3241-89FB-BB1032949455}"/>
              </a:ext>
            </a:extLst>
          </p:cNvPr>
          <p:cNvPicPr>
            <a:picLocks noChangeAspect="1"/>
          </p:cNvPicPr>
          <p:nvPr/>
        </p:nvPicPr>
        <p:blipFill>
          <a:blip r:embed="rId2"/>
          <a:stretch>
            <a:fillRect/>
          </a:stretch>
        </p:blipFill>
        <p:spPr>
          <a:xfrm>
            <a:off x="196231" y="2899337"/>
            <a:ext cx="4429565" cy="3144123"/>
          </a:xfrm>
          <a:prstGeom prst="rect">
            <a:avLst/>
          </a:prstGeom>
        </p:spPr>
      </p:pic>
      <p:pic>
        <p:nvPicPr>
          <p:cNvPr id="6" name="Picture 5">
            <a:extLst>
              <a:ext uri="{FF2B5EF4-FFF2-40B4-BE49-F238E27FC236}">
                <a16:creationId xmlns:a16="http://schemas.microsoft.com/office/drawing/2014/main" id="{742BAAE9-04B7-134E-8A89-63497C40B3EA}"/>
              </a:ext>
            </a:extLst>
          </p:cNvPr>
          <p:cNvPicPr>
            <a:picLocks noChangeAspect="1"/>
          </p:cNvPicPr>
          <p:nvPr/>
        </p:nvPicPr>
        <p:blipFill>
          <a:blip r:embed="rId3"/>
          <a:stretch>
            <a:fillRect/>
          </a:stretch>
        </p:blipFill>
        <p:spPr>
          <a:xfrm>
            <a:off x="5334000" y="2875413"/>
            <a:ext cx="3517900" cy="595016"/>
          </a:xfrm>
          <a:prstGeom prst="rect">
            <a:avLst/>
          </a:prstGeom>
        </p:spPr>
      </p:pic>
    </p:spTree>
    <p:extLst>
      <p:ext uri="{BB962C8B-B14F-4D97-AF65-F5344CB8AC3E}">
        <p14:creationId xmlns:p14="http://schemas.microsoft.com/office/powerpoint/2010/main" val="350753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2018825" y="1723968"/>
            <a:ext cx="5335115" cy="461665"/>
          </a:xfrm>
          <a:prstGeom prst="rect">
            <a:avLst/>
          </a:prstGeom>
        </p:spPr>
        <p:txBody>
          <a:bodyPr wrap="none">
            <a:spAutoFit/>
          </a:bodyPr>
          <a:lstStyle/>
          <a:p>
            <a:pPr lvl="0">
              <a:defRPr/>
            </a:pPr>
            <a:r>
              <a:rPr lang="en-US" sz="2400" dirty="0"/>
              <a:t>5. Repeat 2 - 4 for competing models.</a:t>
            </a:r>
          </a:p>
        </p:txBody>
      </p:sp>
      <p:pic>
        <p:nvPicPr>
          <p:cNvPr id="3" name="Picture 2">
            <a:extLst>
              <a:ext uri="{FF2B5EF4-FFF2-40B4-BE49-F238E27FC236}">
                <a16:creationId xmlns:a16="http://schemas.microsoft.com/office/drawing/2014/main" id="{7525E78F-865D-3547-8B4B-186238C75B14}"/>
              </a:ext>
            </a:extLst>
          </p:cNvPr>
          <p:cNvPicPr>
            <a:picLocks noChangeAspect="1"/>
          </p:cNvPicPr>
          <p:nvPr/>
        </p:nvPicPr>
        <p:blipFill>
          <a:blip r:embed="rId2"/>
          <a:stretch>
            <a:fillRect/>
          </a:stretch>
        </p:blipFill>
        <p:spPr>
          <a:xfrm>
            <a:off x="571981" y="2788768"/>
            <a:ext cx="3352799" cy="2669005"/>
          </a:xfrm>
          <a:prstGeom prst="rect">
            <a:avLst/>
          </a:prstGeom>
        </p:spPr>
      </p:pic>
      <p:pic>
        <p:nvPicPr>
          <p:cNvPr id="5" name="Picture 4">
            <a:extLst>
              <a:ext uri="{FF2B5EF4-FFF2-40B4-BE49-F238E27FC236}">
                <a16:creationId xmlns:a16="http://schemas.microsoft.com/office/drawing/2014/main" id="{2E7F0CAE-4CD8-9C41-B50F-339F64A49938}"/>
              </a:ext>
            </a:extLst>
          </p:cNvPr>
          <p:cNvPicPr>
            <a:picLocks noChangeAspect="1"/>
          </p:cNvPicPr>
          <p:nvPr/>
        </p:nvPicPr>
        <p:blipFill>
          <a:blip r:embed="rId3"/>
          <a:stretch>
            <a:fillRect/>
          </a:stretch>
        </p:blipFill>
        <p:spPr>
          <a:xfrm>
            <a:off x="4356853" y="2788768"/>
            <a:ext cx="3112482" cy="2316632"/>
          </a:xfrm>
          <a:prstGeom prst="rect">
            <a:avLst/>
          </a:prstGeom>
        </p:spPr>
      </p:pic>
      <p:pic>
        <p:nvPicPr>
          <p:cNvPr id="6" name="Picture 5">
            <a:extLst>
              <a:ext uri="{FF2B5EF4-FFF2-40B4-BE49-F238E27FC236}">
                <a16:creationId xmlns:a16="http://schemas.microsoft.com/office/drawing/2014/main" id="{821778A5-CFC8-3044-AB71-DFE0A38731DC}"/>
              </a:ext>
            </a:extLst>
          </p:cNvPr>
          <p:cNvPicPr>
            <a:picLocks noChangeAspect="1"/>
          </p:cNvPicPr>
          <p:nvPr/>
        </p:nvPicPr>
        <p:blipFill>
          <a:blip r:embed="rId4"/>
          <a:stretch>
            <a:fillRect/>
          </a:stretch>
        </p:blipFill>
        <p:spPr>
          <a:xfrm>
            <a:off x="2438400" y="5787839"/>
            <a:ext cx="3428525" cy="546137"/>
          </a:xfrm>
          <a:prstGeom prst="rect">
            <a:avLst/>
          </a:prstGeom>
        </p:spPr>
      </p:pic>
    </p:spTree>
    <p:extLst>
      <p:ext uri="{BB962C8B-B14F-4D97-AF65-F5344CB8AC3E}">
        <p14:creationId xmlns:p14="http://schemas.microsoft.com/office/powerpoint/2010/main" val="262891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1664779" y="2122866"/>
            <a:ext cx="7282763" cy="507831"/>
          </a:xfrm>
          <a:prstGeom prst="rect">
            <a:avLst/>
          </a:prstGeom>
        </p:spPr>
        <p:txBody>
          <a:bodyPr wrap="none">
            <a:spAutoFit/>
          </a:bodyPr>
          <a:lstStyle/>
          <a:p>
            <a:pPr lvl="0">
              <a:defRPr/>
            </a:pPr>
            <a:r>
              <a:rPr lang="en-US" sz="2700"/>
              <a:t>6.  </a:t>
            </a:r>
            <a:r>
              <a:rPr lang="en-US" sz="2700" dirty="0"/>
              <a:t>Compare MSPEs of Competing Models.     </a:t>
            </a:r>
          </a:p>
        </p:txBody>
      </p:sp>
      <p:graphicFrame>
        <p:nvGraphicFramePr>
          <p:cNvPr id="5" name="Table 4"/>
          <p:cNvGraphicFramePr>
            <a:graphicFrameLocks noGrp="1"/>
          </p:cNvGraphicFramePr>
          <p:nvPr/>
        </p:nvGraphicFramePr>
        <p:xfrm>
          <a:off x="3274160" y="3276600"/>
          <a:ext cx="4064000" cy="11658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88620">
                <a:tc>
                  <a:txBody>
                    <a:bodyPr/>
                    <a:lstStyle/>
                    <a:p>
                      <a:pPr algn="ctr"/>
                      <a:r>
                        <a:rPr lang="en-US" sz="2100" dirty="0"/>
                        <a:t>Model</a:t>
                      </a:r>
                    </a:p>
                  </a:txBody>
                  <a:tcPr marL="68580" marR="68580" marT="34290" marB="34290"/>
                </a:tc>
                <a:tc>
                  <a:txBody>
                    <a:bodyPr/>
                    <a:lstStyle/>
                    <a:p>
                      <a:pPr algn="ctr"/>
                      <a:r>
                        <a:rPr lang="en-US" sz="2100" dirty="0"/>
                        <a:t>MSPE</a:t>
                      </a:r>
                    </a:p>
                  </a:txBody>
                  <a:tcPr marL="68580" marR="68580" marT="34290" marB="34290"/>
                </a:tc>
                <a:extLst>
                  <a:ext uri="{0D108BD9-81ED-4DB2-BD59-A6C34878D82A}">
                    <a16:rowId xmlns:a16="http://schemas.microsoft.com/office/drawing/2014/main" val="10000"/>
                  </a:ext>
                </a:extLst>
              </a:tr>
              <a:tr h="388620">
                <a:tc>
                  <a:txBody>
                    <a:bodyPr/>
                    <a:lstStyle/>
                    <a:p>
                      <a:pPr algn="ctr"/>
                      <a:r>
                        <a:rPr lang="en-US" sz="2100" dirty="0"/>
                        <a:t>Model 1</a:t>
                      </a:r>
                    </a:p>
                  </a:txBody>
                  <a:tcPr marL="68580" marR="68580" marT="34290" marB="34290"/>
                </a:tc>
                <a:tc>
                  <a:txBody>
                    <a:bodyPr/>
                    <a:lstStyle/>
                    <a:p>
                      <a:pPr algn="ctr"/>
                      <a:r>
                        <a:rPr lang="en-US" sz="2100" dirty="0"/>
                        <a:t>49.94</a:t>
                      </a:r>
                    </a:p>
                  </a:txBody>
                  <a:tcPr marL="68580" marR="68580" marT="34290" marB="34290"/>
                </a:tc>
                <a:extLst>
                  <a:ext uri="{0D108BD9-81ED-4DB2-BD59-A6C34878D82A}">
                    <a16:rowId xmlns:a16="http://schemas.microsoft.com/office/drawing/2014/main" val="10001"/>
                  </a:ext>
                </a:extLst>
              </a:tr>
              <a:tr h="388620">
                <a:tc>
                  <a:txBody>
                    <a:bodyPr/>
                    <a:lstStyle/>
                    <a:p>
                      <a:pPr algn="ctr"/>
                      <a:r>
                        <a:rPr lang="en-US" sz="2100" dirty="0"/>
                        <a:t>Model2</a:t>
                      </a:r>
                    </a:p>
                  </a:txBody>
                  <a:tcPr marL="68580" marR="68580" marT="34290" marB="34290"/>
                </a:tc>
                <a:tc>
                  <a:txBody>
                    <a:bodyPr/>
                    <a:lstStyle/>
                    <a:p>
                      <a:pPr algn="ctr"/>
                      <a:r>
                        <a:rPr lang="en-US" sz="2100" dirty="0"/>
                        <a:t>52.09</a:t>
                      </a:r>
                    </a:p>
                  </a:txBody>
                  <a:tcPr marL="68580" marR="68580" marT="34290" marB="3429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2827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0B570-CC76-EE47-9E1B-BA87F418A0FA}"/>
              </a:ext>
            </a:extLst>
          </p:cNvPr>
          <p:cNvSpPr>
            <a:spLocks noGrp="1"/>
          </p:cNvSpPr>
          <p:nvPr>
            <p:ph type="title"/>
          </p:nvPr>
        </p:nvSpPr>
        <p:spPr/>
        <p:txBody>
          <a:bodyPr/>
          <a:lstStyle/>
          <a:p>
            <a:r>
              <a:rPr lang="en-US" dirty="0"/>
              <a:t>A More Stable MSPE</a:t>
            </a:r>
          </a:p>
        </p:txBody>
      </p:sp>
      <p:sp>
        <p:nvSpPr>
          <p:cNvPr id="4" name="Rectangle 3">
            <a:extLst>
              <a:ext uri="{FF2B5EF4-FFF2-40B4-BE49-F238E27FC236}">
                <a16:creationId xmlns:a16="http://schemas.microsoft.com/office/drawing/2014/main" id="{D4FB6534-0DEF-5E46-B7B9-C78AFA9F6EFE}"/>
              </a:ext>
            </a:extLst>
          </p:cNvPr>
          <p:cNvSpPr/>
          <p:nvPr/>
        </p:nvSpPr>
        <p:spPr>
          <a:xfrm>
            <a:off x="914400" y="1495040"/>
            <a:ext cx="8610600" cy="5339923"/>
          </a:xfrm>
          <a:prstGeom prst="rect">
            <a:avLst/>
          </a:prstGeom>
        </p:spPr>
        <p:txBody>
          <a:bodyPr wrap="square">
            <a:spAutoFit/>
          </a:bodyPr>
          <a:lstStyle/>
          <a:p>
            <a:r>
              <a:rPr lang="en-US" sz="1100" dirty="0" err="1"/>
              <a:t>numMSPEs</a:t>
            </a:r>
            <a:r>
              <a:rPr lang="en-US" sz="1100" dirty="0"/>
              <a:t> = 1000</a:t>
            </a:r>
          </a:p>
          <a:p>
            <a:r>
              <a:rPr lang="en-US" sz="1100" dirty="0"/>
              <a:t>MSPEHolderModel1 = numeric(</a:t>
            </a:r>
            <a:r>
              <a:rPr lang="en-US" sz="1100" dirty="0" err="1"/>
              <a:t>numMSPEs</a:t>
            </a:r>
            <a:r>
              <a:rPr lang="en-US" sz="1100" dirty="0"/>
              <a:t>)</a:t>
            </a:r>
          </a:p>
          <a:p>
            <a:r>
              <a:rPr lang="en-US" sz="1100" dirty="0"/>
              <a:t>MSPEHolderModel2 = numeric(</a:t>
            </a:r>
            <a:r>
              <a:rPr lang="en-US" sz="1100" dirty="0" err="1"/>
              <a:t>numMSPEs</a:t>
            </a:r>
            <a:r>
              <a:rPr lang="en-US" sz="1100" dirty="0"/>
              <a:t>)</a:t>
            </a:r>
          </a:p>
          <a:p>
            <a:endParaRPr lang="en-US" sz="1100" dirty="0"/>
          </a:p>
          <a:p>
            <a:r>
              <a:rPr lang="en-US" sz="1100" dirty="0"/>
              <a:t>for (</a:t>
            </a:r>
            <a:r>
              <a:rPr lang="en-US" sz="1100" dirty="0" err="1"/>
              <a:t>i</a:t>
            </a:r>
            <a:r>
              <a:rPr lang="en-US" sz="1100" dirty="0"/>
              <a:t> in 1:numMSPEs)</a:t>
            </a:r>
          </a:p>
          <a:p>
            <a:r>
              <a:rPr lang="en-US" sz="1100" dirty="0"/>
              <a:t>{</a:t>
            </a:r>
          </a:p>
          <a:p>
            <a:r>
              <a:rPr lang="en-US" sz="1100" dirty="0"/>
              <a:t>  </a:t>
            </a:r>
            <a:r>
              <a:rPr lang="en-US" sz="1100" dirty="0" err="1"/>
              <a:t>TrainObs</a:t>
            </a:r>
            <a:r>
              <a:rPr lang="en-US" sz="1100" dirty="0"/>
              <a:t> = sample(</a:t>
            </a:r>
            <a:r>
              <a:rPr lang="en-US" sz="1100" dirty="0" err="1"/>
              <a:t>seq</a:t>
            </a:r>
            <a:r>
              <a:rPr lang="en-US" sz="1100" dirty="0"/>
              <a:t>(1,dim(NBA)[1]),round(.75*dim(NBA)[1]),replace = FALSE)</a:t>
            </a:r>
          </a:p>
          <a:p>
            <a:r>
              <a:rPr lang="en-US" sz="1100" dirty="0"/>
              <a:t>  </a:t>
            </a:r>
            <a:r>
              <a:rPr lang="en-US" sz="1100" dirty="0" err="1"/>
              <a:t>NBATrain</a:t>
            </a:r>
            <a:r>
              <a:rPr lang="en-US" sz="1100" dirty="0"/>
              <a:t> = NBA[</a:t>
            </a:r>
            <a:r>
              <a:rPr lang="en-US" sz="1100" dirty="0" err="1"/>
              <a:t>TrainObs</a:t>
            </a:r>
            <a:r>
              <a:rPr lang="en-US" sz="1100" dirty="0"/>
              <a:t>,]</a:t>
            </a:r>
          </a:p>
          <a:p>
            <a:r>
              <a:rPr lang="en-US" sz="1100" dirty="0"/>
              <a:t>  </a:t>
            </a:r>
            <a:r>
              <a:rPr lang="en-US" sz="1100" dirty="0" err="1"/>
              <a:t>NBATrain</a:t>
            </a:r>
            <a:endParaRPr lang="en-US" sz="1100" dirty="0"/>
          </a:p>
          <a:p>
            <a:r>
              <a:rPr lang="en-US" sz="1100" dirty="0"/>
              <a:t>  </a:t>
            </a:r>
            <a:r>
              <a:rPr lang="en-US" sz="1100" dirty="0" err="1"/>
              <a:t>NBATest</a:t>
            </a:r>
            <a:r>
              <a:rPr lang="en-US" sz="1100" dirty="0"/>
              <a:t> = NBA[-</a:t>
            </a:r>
            <a:r>
              <a:rPr lang="en-US" sz="1100" dirty="0" err="1"/>
              <a:t>TrainObs</a:t>
            </a:r>
            <a:r>
              <a:rPr lang="en-US" sz="1100" dirty="0"/>
              <a:t>,]</a:t>
            </a:r>
          </a:p>
          <a:p>
            <a:r>
              <a:rPr lang="en-US" sz="1100" dirty="0"/>
              <a:t>  </a:t>
            </a:r>
            <a:r>
              <a:rPr lang="en-US" sz="1100" dirty="0" err="1"/>
              <a:t>NBATest</a:t>
            </a:r>
            <a:endParaRPr lang="en-US" sz="1100" dirty="0"/>
          </a:p>
          <a:p>
            <a:r>
              <a:rPr lang="en-US" sz="1100" dirty="0"/>
              <a:t>  Model1_fit = </a:t>
            </a:r>
            <a:r>
              <a:rPr lang="en-US" sz="1100" dirty="0" err="1"/>
              <a:t>lm</a:t>
            </a:r>
            <a:r>
              <a:rPr lang="en-US" sz="1100" dirty="0"/>
              <a:t>(APPG ~ </a:t>
            </a:r>
            <a:r>
              <a:rPr lang="en-US" sz="1100" dirty="0" err="1"/>
              <a:t>Height+Weight+FG+FT</a:t>
            </a:r>
            <a:r>
              <a:rPr lang="en-US" sz="1100" dirty="0"/>
              <a:t>, data = </a:t>
            </a:r>
            <a:r>
              <a:rPr lang="en-US" sz="1100" dirty="0" err="1"/>
              <a:t>NBATrain</a:t>
            </a:r>
            <a:r>
              <a:rPr lang="en-US" sz="1100" dirty="0"/>
              <a:t>)</a:t>
            </a:r>
          </a:p>
          <a:p>
            <a:r>
              <a:rPr lang="en-US" sz="1100" dirty="0"/>
              <a:t>  Model1_Preds = predict(Model1_fit, </a:t>
            </a:r>
            <a:r>
              <a:rPr lang="en-US" sz="1100" dirty="0" err="1"/>
              <a:t>newdata</a:t>
            </a:r>
            <a:r>
              <a:rPr lang="en-US" sz="1100" dirty="0"/>
              <a:t> = </a:t>
            </a:r>
            <a:r>
              <a:rPr lang="en-US" sz="1100" dirty="0" err="1"/>
              <a:t>NBATest</a:t>
            </a:r>
            <a:r>
              <a:rPr lang="en-US" sz="1100" dirty="0"/>
              <a:t>)</a:t>
            </a:r>
          </a:p>
          <a:p>
            <a:r>
              <a:rPr lang="en-US" sz="1100" dirty="0"/>
              <a:t>  </a:t>
            </a:r>
          </a:p>
          <a:p>
            <a:r>
              <a:rPr lang="en-US" sz="1100" dirty="0"/>
              <a:t>  #MSPE Model 1</a:t>
            </a:r>
          </a:p>
          <a:p>
            <a:r>
              <a:rPr lang="en-US" sz="1100" dirty="0"/>
              <a:t>  MSPE = mean((</a:t>
            </a:r>
            <a:r>
              <a:rPr lang="en-US" sz="1100" dirty="0" err="1"/>
              <a:t>NBATest$APPG</a:t>
            </a:r>
            <a:r>
              <a:rPr lang="en-US" sz="1100" dirty="0"/>
              <a:t> - Model1_Preds)^2)</a:t>
            </a:r>
          </a:p>
          <a:p>
            <a:r>
              <a:rPr lang="en-US" sz="1100" dirty="0"/>
              <a:t>  MSPE</a:t>
            </a:r>
          </a:p>
          <a:p>
            <a:r>
              <a:rPr lang="en-US" sz="1100" dirty="0"/>
              <a:t>  MSPEHolderModel1[</a:t>
            </a:r>
            <a:r>
              <a:rPr lang="en-US" sz="1100" dirty="0" err="1"/>
              <a:t>i</a:t>
            </a:r>
            <a:r>
              <a:rPr lang="en-US" sz="1100" dirty="0"/>
              <a:t>] = MSPE</a:t>
            </a:r>
          </a:p>
          <a:p>
            <a:r>
              <a:rPr lang="en-US" sz="1100" dirty="0"/>
              <a:t>  </a:t>
            </a:r>
          </a:p>
          <a:p>
            <a:r>
              <a:rPr lang="en-US" sz="1100" dirty="0"/>
              <a:t>  #Model 2</a:t>
            </a:r>
          </a:p>
          <a:p>
            <a:r>
              <a:rPr lang="en-US" sz="1100" dirty="0"/>
              <a:t>  Model2_fit = </a:t>
            </a:r>
            <a:r>
              <a:rPr lang="en-US" sz="1100" dirty="0" err="1"/>
              <a:t>lm</a:t>
            </a:r>
            <a:r>
              <a:rPr lang="en-US" sz="1100" dirty="0"/>
              <a:t>(APPG ~ Height + FG, data = </a:t>
            </a:r>
            <a:r>
              <a:rPr lang="en-US" sz="1100" dirty="0" err="1"/>
              <a:t>NBATrain</a:t>
            </a:r>
            <a:r>
              <a:rPr lang="en-US" sz="1100" dirty="0"/>
              <a:t>)</a:t>
            </a:r>
          </a:p>
          <a:p>
            <a:r>
              <a:rPr lang="en-US" sz="1100" dirty="0"/>
              <a:t>  Model2_Preds = predict(Model2_fit,newdata = </a:t>
            </a:r>
            <a:r>
              <a:rPr lang="en-US" sz="1100" dirty="0" err="1"/>
              <a:t>NBATest</a:t>
            </a:r>
            <a:r>
              <a:rPr lang="en-US" sz="1100" dirty="0"/>
              <a:t>)</a:t>
            </a:r>
          </a:p>
          <a:p>
            <a:r>
              <a:rPr lang="en-US" sz="1100" dirty="0"/>
              <a:t>  MSPE = mean((</a:t>
            </a:r>
            <a:r>
              <a:rPr lang="en-US" sz="1100" dirty="0" err="1"/>
              <a:t>NBATest$APPG</a:t>
            </a:r>
            <a:r>
              <a:rPr lang="en-US" sz="1100" dirty="0"/>
              <a:t> - Model2_Preds)^2)</a:t>
            </a:r>
          </a:p>
          <a:p>
            <a:r>
              <a:rPr lang="en-US" sz="1100" dirty="0"/>
              <a:t>  MSPE</a:t>
            </a:r>
          </a:p>
          <a:p>
            <a:r>
              <a:rPr lang="en-US" sz="1100" dirty="0"/>
              <a:t>  MSPEHolderModel2[</a:t>
            </a:r>
            <a:r>
              <a:rPr lang="en-US" sz="1100" dirty="0" err="1"/>
              <a:t>i</a:t>
            </a:r>
            <a:r>
              <a:rPr lang="en-US" sz="1100" dirty="0"/>
              <a:t>] = MSPE</a:t>
            </a:r>
          </a:p>
          <a:p>
            <a:r>
              <a:rPr lang="en-US" sz="1100" dirty="0"/>
              <a:t>  </a:t>
            </a:r>
          </a:p>
          <a:p>
            <a:r>
              <a:rPr lang="en-US" sz="1100" dirty="0"/>
              <a:t>}</a:t>
            </a:r>
          </a:p>
          <a:p>
            <a:endParaRPr lang="en-US" sz="1100" dirty="0"/>
          </a:p>
          <a:p>
            <a:r>
              <a:rPr lang="en-US" sz="1100" dirty="0"/>
              <a:t>mean(MSPEHolderModel1)</a:t>
            </a:r>
          </a:p>
          <a:p>
            <a:r>
              <a:rPr lang="en-US" sz="1100" dirty="0"/>
              <a:t>mean(MSPEHolderModel2)</a:t>
            </a:r>
          </a:p>
        </p:txBody>
      </p:sp>
    </p:spTree>
    <p:extLst>
      <p:ext uri="{BB962C8B-B14F-4D97-AF65-F5344CB8AC3E}">
        <p14:creationId xmlns:p14="http://schemas.microsoft.com/office/powerpoint/2010/main" val="35052435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9454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t>Example: Cars Data Set</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4112967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1424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7772400" cy="900546"/>
          </a:xfrm>
        </p:spPr>
        <p:txBody>
          <a:bodyPr/>
          <a:lstStyle/>
          <a:p>
            <a:r>
              <a:rPr lang="en-US" sz="3900" dirty="0"/>
              <a:t>For Live Session</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0506619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6906F-0AB2-2645-922C-8D886D0DF385}"/>
              </a:ext>
            </a:extLst>
          </p:cNvPr>
          <p:cNvSpPr>
            <a:spLocks noGrp="1"/>
          </p:cNvSpPr>
          <p:nvPr>
            <p:ph type="title"/>
          </p:nvPr>
        </p:nvSpPr>
        <p:spPr/>
        <p:txBody>
          <a:bodyPr/>
          <a:lstStyle/>
          <a:p>
            <a:r>
              <a:rPr lang="en-US" dirty="0"/>
              <a:t>For Live Session</a:t>
            </a:r>
          </a:p>
        </p:txBody>
      </p:sp>
      <p:sp>
        <p:nvSpPr>
          <p:cNvPr id="3" name="Content Placeholder 2">
            <a:extLst>
              <a:ext uri="{FF2B5EF4-FFF2-40B4-BE49-F238E27FC236}">
                <a16:creationId xmlns:a16="http://schemas.microsoft.com/office/drawing/2014/main" id="{5B98A395-C6AC-EF46-B7C5-F8248870EAB5}"/>
              </a:ext>
            </a:extLst>
          </p:cNvPr>
          <p:cNvSpPr>
            <a:spLocks noGrp="1"/>
          </p:cNvSpPr>
          <p:nvPr>
            <p:ph idx="1"/>
          </p:nvPr>
        </p:nvSpPr>
        <p:spPr>
          <a:xfrm>
            <a:off x="304800" y="1371600"/>
            <a:ext cx="8382000" cy="5410200"/>
          </a:xfrm>
        </p:spPr>
        <p:txBody>
          <a:bodyPr/>
          <a:lstStyle/>
          <a:p>
            <a:pPr marL="514350" indent="-514350">
              <a:buFont typeface="+mj-lt"/>
              <a:buAutoNum type="arabicPeriod"/>
            </a:pPr>
            <a:r>
              <a:rPr lang="en-US" sz="2400" dirty="0"/>
              <a:t>Using the </a:t>
            </a:r>
            <a:r>
              <a:rPr lang="en-US" sz="2400" dirty="0" err="1"/>
              <a:t>cars.csv</a:t>
            </a:r>
            <a:r>
              <a:rPr lang="en-US" sz="2400" dirty="0"/>
              <a:t> dataset, We would like to assess the relationship (interpret slope parameter) between mpg and horsepower.  Notice that some of the </a:t>
            </a:r>
            <a:r>
              <a:rPr lang="en-US" sz="2400" dirty="0" err="1"/>
              <a:t>horsepowers</a:t>
            </a:r>
            <a:r>
              <a:rPr lang="en-US" sz="2400" dirty="0"/>
              <a:t> are missing.  </a:t>
            </a:r>
          </a:p>
          <a:p>
            <a:pPr lvl="1"/>
            <a:r>
              <a:rPr lang="en-US" sz="2000" dirty="0"/>
              <a:t>	Impute (predict and insert) the missing </a:t>
            </a:r>
            <a:r>
              <a:rPr lang="en-US" sz="2000" dirty="0" err="1"/>
              <a:t>horsepowers</a:t>
            </a:r>
            <a:r>
              <a:rPr lang="en-US" sz="2000" dirty="0"/>
              <a:t> by fitting a regression model. </a:t>
            </a:r>
          </a:p>
          <a:p>
            <a:pPr lvl="1"/>
            <a:r>
              <a:rPr lang="en-US" sz="2000" dirty="0"/>
              <a:t> You may use any of the variables as regressors EXCEPT for </a:t>
            </a:r>
            <a:r>
              <a:rPr lang="en-US" sz="2000" dirty="0" err="1"/>
              <a:t>mps</a:t>
            </a:r>
            <a:r>
              <a:rPr lang="en-US" sz="2000" dirty="0"/>
              <a:t> (since we will later be using horsepower to predict mpg.) </a:t>
            </a:r>
          </a:p>
          <a:p>
            <a:pPr marL="457200" indent="-457200">
              <a:buFont typeface="+mj-lt"/>
              <a:buAutoNum type="arabicPeriod"/>
            </a:pPr>
            <a:r>
              <a:rPr lang="en-US" sz="2400" dirty="0"/>
              <a:t>Using the smaller mpg data set (the one in R). Conduct an internal n-fold (leave one out) cross validation of the following SLR models:</a:t>
            </a:r>
          </a:p>
          <a:p>
            <a:pPr marL="857250" lvl="1" indent="-457200"/>
            <a:r>
              <a:rPr lang="en-US" sz="2000" dirty="0"/>
              <a:t>a) </a:t>
            </a:r>
            <a:r>
              <a:rPr lang="en-US" sz="2000" dirty="0" err="1"/>
              <a:t>mpg~weight</a:t>
            </a:r>
            <a:r>
              <a:rPr lang="en-US" sz="2000" dirty="0"/>
              <a:t> and b) mpg~weight+weight^2 (</a:t>
            </a:r>
          </a:p>
          <a:p>
            <a:pPr marL="857250" lvl="1" indent="-457200"/>
            <a:r>
              <a:rPr lang="en-US" sz="2000" dirty="0"/>
              <a:t>Which model is favored by this cross validation?</a:t>
            </a:r>
          </a:p>
        </p:txBody>
      </p:sp>
    </p:spTree>
    <p:extLst>
      <p:ext uri="{BB962C8B-B14F-4D97-AF65-F5344CB8AC3E}">
        <p14:creationId xmlns:p14="http://schemas.microsoft.com/office/powerpoint/2010/main" val="222681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lstStyle/>
          <a:p>
            <a:r>
              <a:rPr lang="en-US" dirty="0"/>
              <a:t>First Two Assumptions</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X</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Y</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3667768"/>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4038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4492351"/>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486318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676386" y="23277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59796" y="370221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1379998" y="17521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1837198" y="1643095"/>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1837198" y="1643095"/>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1837198" y="2002660"/>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1837198" y="2002660"/>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269414" y="2699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739F456-CF68-064F-BC32-905D64A8A536}"/>
              </a:ext>
            </a:extLst>
          </p:cNvPr>
          <p:cNvSpPr txBox="1"/>
          <p:nvPr/>
        </p:nvSpPr>
        <p:spPr>
          <a:xfrm>
            <a:off x="6016572" y="3759875"/>
            <a:ext cx="3124200" cy="2031325"/>
          </a:xfrm>
          <a:prstGeom prst="rect">
            <a:avLst/>
          </a:prstGeom>
          <a:noFill/>
        </p:spPr>
        <p:txBody>
          <a:bodyPr wrap="square" rtlCol="0">
            <a:spAutoFit/>
          </a:bodyPr>
          <a:lstStyle/>
          <a:p>
            <a:r>
              <a:rPr lang="en-US" b="1" dirty="0"/>
              <a:t>Assumptions:</a:t>
            </a:r>
          </a:p>
          <a:p>
            <a:pPr marL="342900" indent="-342900">
              <a:buAutoNum type="arabicPeriod"/>
            </a:pPr>
            <a:r>
              <a:rPr lang="en-US" dirty="0"/>
              <a:t>Subpopulations of </a:t>
            </a:r>
            <a:r>
              <a:rPr lang="en-US" dirty="0" err="1"/>
              <a:t>mpgs</a:t>
            </a:r>
            <a:r>
              <a:rPr lang="en-US" dirty="0"/>
              <a:t> for a fixed weight are normally distributed.</a:t>
            </a:r>
          </a:p>
          <a:p>
            <a:pPr marL="342900" indent="-342900">
              <a:buAutoNum type="arabicPeriod"/>
            </a:pPr>
            <a:r>
              <a:rPr lang="en-US" dirty="0"/>
              <a:t>The means of the distributions of </a:t>
            </a:r>
            <a:r>
              <a:rPr lang="en-US" dirty="0" err="1"/>
              <a:t>mpgs</a:t>
            </a:r>
            <a:r>
              <a:rPr lang="en-US" dirty="0"/>
              <a:t> are linearly related to weight. </a:t>
            </a:r>
          </a:p>
        </p:txBody>
      </p:sp>
      <p:sp>
        <p:nvSpPr>
          <p:cNvPr id="24" name="Rectangle 23">
            <a:extLst>
              <a:ext uri="{FF2B5EF4-FFF2-40B4-BE49-F238E27FC236}">
                <a16:creationId xmlns:a16="http://schemas.microsoft.com/office/drawing/2014/main" id="{8F6D3C9C-4CC0-AE40-A304-FF8D18388B7C}"/>
              </a:ext>
            </a:extLst>
          </p:cNvPr>
          <p:cNvSpPr/>
          <p:nvPr/>
        </p:nvSpPr>
        <p:spPr>
          <a:xfrm>
            <a:off x="1176580" y="1643095"/>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446421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34394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598188" y="463181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591858" y="547001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82690" y="433747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09578" y="2362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03248" y="33632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294080" y="19916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5" name="Picture 34">
            <a:extLst>
              <a:ext uri="{FF2B5EF4-FFF2-40B4-BE49-F238E27FC236}">
                <a16:creationId xmlns:a16="http://schemas.microsoft.com/office/drawing/2014/main" id="{7CF296F4-32E6-464A-AF2F-9A8DB300C4A5}"/>
              </a:ext>
            </a:extLst>
          </p:cNvPr>
          <p:cNvPicPr>
            <a:picLocks noChangeAspect="1"/>
          </p:cNvPicPr>
          <p:nvPr/>
        </p:nvPicPr>
        <p:blipFill>
          <a:blip r:embed="rId5"/>
          <a:stretch>
            <a:fillRect/>
          </a:stretch>
        </p:blipFill>
        <p:spPr>
          <a:xfrm>
            <a:off x="5638800" y="4053556"/>
            <a:ext cx="421809" cy="366044"/>
          </a:xfrm>
          <a:prstGeom prst="rect">
            <a:avLst/>
          </a:prstGeom>
        </p:spPr>
      </p:pic>
      <p:sp>
        <p:nvSpPr>
          <p:cNvPr id="36" name="Oval 35">
            <a:extLst>
              <a:ext uri="{FF2B5EF4-FFF2-40B4-BE49-F238E27FC236}">
                <a16:creationId xmlns:a16="http://schemas.microsoft.com/office/drawing/2014/main" id="{2D596B3C-810C-0F4B-B5D4-B981BACEE687}"/>
              </a:ext>
            </a:extLst>
          </p:cNvPr>
          <p:cNvSpPr/>
          <p:nvPr/>
        </p:nvSpPr>
        <p:spPr>
          <a:xfrm>
            <a:off x="1420678" y="213380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Oval 36">
            <a:extLst>
              <a:ext uri="{FF2B5EF4-FFF2-40B4-BE49-F238E27FC236}">
                <a16:creationId xmlns:a16="http://schemas.microsoft.com/office/drawing/2014/main" id="{3CBD9CC0-0D88-B14B-81E8-EEF20F91DA02}"/>
              </a:ext>
            </a:extLst>
          </p:cNvPr>
          <p:cNvSpPr/>
          <p:nvPr/>
        </p:nvSpPr>
        <p:spPr>
          <a:xfrm>
            <a:off x="3590568" y="524141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8" name="Oval 37">
            <a:extLst>
              <a:ext uri="{FF2B5EF4-FFF2-40B4-BE49-F238E27FC236}">
                <a16:creationId xmlns:a16="http://schemas.microsoft.com/office/drawing/2014/main" id="{AC376EBC-E466-194F-8079-FFA268597B40}"/>
              </a:ext>
            </a:extLst>
          </p:cNvPr>
          <p:cNvSpPr/>
          <p:nvPr/>
        </p:nvSpPr>
        <p:spPr>
          <a:xfrm>
            <a:off x="1866384" y="419815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9" name="Oval 38">
            <a:extLst>
              <a:ext uri="{FF2B5EF4-FFF2-40B4-BE49-F238E27FC236}">
                <a16:creationId xmlns:a16="http://schemas.microsoft.com/office/drawing/2014/main" id="{12D19A30-6550-F44E-AB81-158EE6FB9F07}"/>
              </a:ext>
            </a:extLst>
          </p:cNvPr>
          <p:cNvSpPr/>
          <p:nvPr/>
        </p:nvSpPr>
        <p:spPr>
          <a:xfrm>
            <a:off x="5303004" y="3124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 name="Picture 2">
            <a:extLst>
              <a:ext uri="{FF2B5EF4-FFF2-40B4-BE49-F238E27FC236}">
                <a16:creationId xmlns:a16="http://schemas.microsoft.com/office/drawing/2014/main" id="{9B41E6D0-BFFA-5844-A3B2-646B901E1049}"/>
              </a:ext>
            </a:extLst>
          </p:cNvPr>
          <p:cNvPicPr>
            <a:picLocks noChangeAspect="1"/>
          </p:cNvPicPr>
          <p:nvPr/>
        </p:nvPicPr>
        <p:blipFill>
          <a:blip r:embed="rId6"/>
          <a:stretch>
            <a:fillRect/>
          </a:stretch>
        </p:blipFill>
        <p:spPr>
          <a:xfrm flipH="1">
            <a:off x="5599840" y="4927600"/>
            <a:ext cx="406400" cy="406400"/>
          </a:xfrm>
          <a:prstGeom prst="rect">
            <a:avLst/>
          </a:prstGeom>
        </p:spPr>
      </p:pic>
      <p:sp>
        <p:nvSpPr>
          <p:cNvPr id="4" name="Freeform 3">
            <a:extLst>
              <a:ext uri="{FF2B5EF4-FFF2-40B4-BE49-F238E27FC236}">
                <a16:creationId xmlns:a16="http://schemas.microsoft.com/office/drawing/2014/main" id="{03D5E06B-09DB-5F49-AD6B-376824DAFCB3}"/>
              </a:ext>
            </a:extLst>
          </p:cNvPr>
          <p:cNvSpPr/>
          <p:nvPr/>
        </p:nvSpPr>
        <p:spPr>
          <a:xfrm>
            <a:off x="1937288" y="2789695"/>
            <a:ext cx="3502617" cy="2268074"/>
          </a:xfrm>
          <a:custGeom>
            <a:avLst/>
            <a:gdLst>
              <a:gd name="connsiteX0" fmla="*/ 0 w 3502617"/>
              <a:gd name="connsiteY0" fmla="*/ 1348352 h 2268074"/>
              <a:gd name="connsiteX1" fmla="*/ 1782305 w 3502617"/>
              <a:gd name="connsiteY1" fmla="*/ 2216258 h 2268074"/>
              <a:gd name="connsiteX2" fmla="*/ 3502617 w 3502617"/>
              <a:gd name="connsiteY2" fmla="*/ 0 h 2268074"/>
            </a:gdLst>
            <a:ahLst/>
            <a:cxnLst>
              <a:cxn ang="0">
                <a:pos x="connsiteX0" y="connsiteY0"/>
              </a:cxn>
              <a:cxn ang="0">
                <a:pos x="connsiteX1" y="connsiteY1"/>
              </a:cxn>
              <a:cxn ang="0">
                <a:pos x="connsiteX2" y="connsiteY2"/>
              </a:cxn>
            </a:cxnLst>
            <a:rect l="l" t="t" r="r" b="b"/>
            <a:pathLst>
              <a:path w="3502617" h="2268074">
                <a:moveTo>
                  <a:pt x="0" y="1348352"/>
                </a:moveTo>
                <a:cubicBezTo>
                  <a:pt x="599268" y="1894667"/>
                  <a:pt x="1198536" y="2440983"/>
                  <a:pt x="1782305" y="2216258"/>
                </a:cubicBezTo>
                <a:cubicBezTo>
                  <a:pt x="2366074" y="1991533"/>
                  <a:pt x="2934345" y="995766"/>
                  <a:pt x="350261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378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2" grpId="0" animBg="1"/>
      <p:bldP spid="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6906F-0AB2-2645-922C-8D886D0DF385}"/>
              </a:ext>
            </a:extLst>
          </p:cNvPr>
          <p:cNvSpPr>
            <a:spLocks noGrp="1"/>
          </p:cNvSpPr>
          <p:nvPr>
            <p:ph type="title"/>
          </p:nvPr>
        </p:nvSpPr>
        <p:spPr/>
        <p:txBody>
          <a:bodyPr/>
          <a:lstStyle/>
          <a:p>
            <a:r>
              <a:rPr lang="en-US" dirty="0"/>
              <a:t>For Live Session</a:t>
            </a:r>
          </a:p>
        </p:txBody>
      </p:sp>
      <p:sp>
        <p:nvSpPr>
          <p:cNvPr id="3" name="Content Placeholder 2">
            <a:extLst>
              <a:ext uri="{FF2B5EF4-FFF2-40B4-BE49-F238E27FC236}">
                <a16:creationId xmlns:a16="http://schemas.microsoft.com/office/drawing/2014/main" id="{5B98A395-C6AC-EF46-B7C5-F8248870EAB5}"/>
              </a:ext>
            </a:extLst>
          </p:cNvPr>
          <p:cNvSpPr>
            <a:spLocks noGrp="1"/>
          </p:cNvSpPr>
          <p:nvPr>
            <p:ph idx="1"/>
          </p:nvPr>
        </p:nvSpPr>
        <p:spPr>
          <a:xfrm>
            <a:off x="304800" y="1371600"/>
            <a:ext cx="8382000" cy="5410200"/>
          </a:xfrm>
        </p:spPr>
        <p:txBody>
          <a:bodyPr/>
          <a:lstStyle/>
          <a:p>
            <a:pPr marL="514350" indent="-514350">
              <a:buFont typeface="+mj-lt"/>
              <a:buAutoNum type="arabicPeriod"/>
            </a:pPr>
            <a:r>
              <a:rPr lang="en-US" sz="2000" dirty="0"/>
              <a:t>Create histogram / distribution of 1000 sample slopes.  Copy and paste your code and the histogram on a </a:t>
            </a:r>
            <a:r>
              <a:rPr lang="en-US" sz="2000" dirty="0" err="1"/>
              <a:t>powerpoint</a:t>
            </a:r>
            <a:r>
              <a:rPr lang="en-US" sz="2000" dirty="0"/>
              <a:t> slide.</a:t>
            </a:r>
          </a:p>
          <a:p>
            <a:pPr marL="514350" indent="-514350">
              <a:buFont typeface="+mj-lt"/>
              <a:buAutoNum type="arabicPeriod"/>
            </a:pPr>
            <a:r>
              <a:rPr lang="en-US" sz="2000" dirty="0"/>
              <a:t>Conduct the hypothesis test for the the slope being not equal to zero.  (Similar to how we did in the video.)</a:t>
            </a:r>
          </a:p>
          <a:p>
            <a:pPr marL="514350" indent="-514350">
              <a:buFont typeface="+mj-lt"/>
              <a:buAutoNum type="arabicPeriod"/>
            </a:pPr>
            <a:r>
              <a:rPr lang="en-US" sz="2000" dirty="0"/>
              <a:t>Could also simulate data from quadratic trend and show that slope from linear fit is significant (type 1 error).  </a:t>
            </a:r>
          </a:p>
        </p:txBody>
      </p:sp>
    </p:spTree>
    <p:extLst>
      <p:ext uri="{BB962C8B-B14F-4D97-AF65-F5344CB8AC3E}">
        <p14:creationId xmlns:p14="http://schemas.microsoft.com/office/powerpoint/2010/main" val="26804983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03132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26C2-7F68-104C-938E-867E5CC7B00E}"/>
              </a:ext>
            </a:extLst>
          </p:cNvPr>
          <p:cNvSpPr>
            <a:spLocks noGrp="1"/>
          </p:cNvSpPr>
          <p:nvPr>
            <p:ph type="title"/>
          </p:nvPr>
        </p:nvSpPr>
        <p:spPr>
          <a:xfrm>
            <a:off x="914400" y="6019800"/>
            <a:ext cx="8229600" cy="1143000"/>
          </a:xfrm>
        </p:spPr>
        <p:txBody>
          <a:bodyPr>
            <a:noAutofit/>
          </a:bodyPr>
          <a:lstStyle/>
          <a:p>
            <a:r>
              <a:rPr lang="en-US" sz="1800" dirty="0"/>
              <a:t>Source: Francois Nielsen</a:t>
            </a:r>
          </a:p>
        </p:txBody>
      </p:sp>
      <p:pic>
        <p:nvPicPr>
          <p:cNvPr id="4" name="Picture 3">
            <a:extLst>
              <a:ext uri="{FF2B5EF4-FFF2-40B4-BE49-F238E27FC236}">
                <a16:creationId xmlns:a16="http://schemas.microsoft.com/office/drawing/2014/main" id="{275F1C1C-A46F-9140-AB8C-B905053ECFCD}"/>
              </a:ext>
            </a:extLst>
          </p:cNvPr>
          <p:cNvPicPr>
            <a:picLocks noChangeAspect="1"/>
          </p:cNvPicPr>
          <p:nvPr/>
        </p:nvPicPr>
        <p:blipFill>
          <a:blip r:embed="rId2"/>
          <a:stretch>
            <a:fillRect/>
          </a:stretch>
        </p:blipFill>
        <p:spPr>
          <a:xfrm>
            <a:off x="1187450" y="1449639"/>
            <a:ext cx="7575550" cy="4722561"/>
          </a:xfrm>
          <a:prstGeom prst="rect">
            <a:avLst/>
          </a:prstGeom>
        </p:spPr>
      </p:pic>
      <p:sp>
        <p:nvSpPr>
          <p:cNvPr id="5" name="Title 1">
            <a:extLst>
              <a:ext uri="{FF2B5EF4-FFF2-40B4-BE49-F238E27FC236}">
                <a16:creationId xmlns:a16="http://schemas.microsoft.com/office/drawing/2014/main" id="{66C28438-526E-8349-AEC3-DA762452EBD5}"/>
              </a:ext>
            </a:extLst>
          </p:cNvPr>
          <p:cNvSpPr txBox="1">
            <a:spLocks/>
          </p:cNvSpPr>
          <p:nvPr/>
        </p:nvSpPr>
        <p:spPr>
          <a:xfrm>
            <a:off x="457200" y="228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dirty="0"/>
              <a:t>Summary</a:t>
            </a:r>
          </a:p>
        </p:txBody>
      </p:sp>
      <p:sp>
        <p:nvSpPr>
          <p:cNvPr id="6" name="TextBox 5">
            <a:extLst>
              <a:ext uri="{FF2B5EF4-FFF2-40B4-BE49-F238E27FC236}">
                <a16:creationId xmlns:a16="http://schemas.microsoft.com/office/drawing/2014/main" id="{1783FDB7-86A0-434E-A6A2-D7D78C3F2ADD}"/>
              </a:ext>
            </a:extLst>
          </p:cNvPr>
          <p:cNvSpPr txBox="1"/>
          <p:nvPr/>
        </p:nvSpPr>
        <p:spPr>
          <a:xfrm>
            <a:off x="0" y="2362200"/>
            <a:ext cx="3124200" cy="2308324"/>
          </a:xfrm>
          <a:prstGeom prst="rect">
            <a:avLst/>
          </a:prstGeom>
          <a:noFill/>
        </p:spPr>
        <p:txBody>
          <a:bodyPr wrap="square" rtlCol="0">
            <a:spAutoFit/>
          </a:bodyPr>
          <a:lstStyle/>
          <a:p>
            <a:r>
              <a:rPr lang="en-US" sz="1600" b="1" dirty="0"/>
              <a:t>Assumptions:</a:t>
            </a:r>
          </a:p>
          <a:p>
            <a:pPr marL="342900" indent="-342900">
              <a:buAutoNum type="arabicPeriod"/>
            </a:pPr>
            <a:r>
              <a:rPr lang="en-US" sz="1600" dirty="0"/>
              <a:t>Subpopulations of Hours for a fixed number of bids prepared are normally distributed.</a:t>
            </a:r>
          </a:p>
          <a:p>
            <a:pPr marL="342900" indent="-342900">
              <a:buAutoNum type="arabicPeriod"/>
            </a:pPr>
            <a:r>
              <a:rPr lang="en-US" sz="1600" dirty="0"/>
              <a:t>The means of the normal distributions of Hours are linearly related to the number of bids prepared. </a:t>
            </a:r>
          </a:p>
        </p:txBody>
      </p:sp>
    </p:spTree>
    <p:extLst>
      <p:ext uri="{BB962C8B-B14F-4D97-AF65-F5344CB8AC3E}">
        <p14:creationId xmlns:p14="http://schemas.microsoft.com/office/powerpoint/2010/main" val="109066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1573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fontScale="90000"/>
          </a:bodyPr>
          <a:lstStyle/>
          <a:p>
            <a:r>
              <a:rPr lang="en-US" sz="3900" dirty="0"/>
              <a:t>SLR | Interpretation: Intercept and Slope</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668424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normAutofit/>
          </a:bodyPr>
          <a:lstStyle/>
          <a:p>
            <a:r>
              <a:rPr lang="en-US" dirty="0"/>
              <a:t>Prediction</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MPG</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2710046"/>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3080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p:nvPr/>
        </p:nvCxnSpPr>
        <p:spPr>
          <a:xfrm>
            <a:off x="838201" y="2699878"/>
            <a:ext cx="5257799"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740972" y="42327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59796" y="309800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2209800" y="16286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2667000" y="1519597"/>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2667000" y="1519597"/>
                <a:ext cx="2667000" cy="380999"/>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2667000" y="1879162"/>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2667000" y="1879162"/>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334000" y="4604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2006382" y="1519597"/>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35331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269587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621338" y="386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615008" y="42149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605840" y="34934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74164" y="46462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67834" y="503987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370241" y="42488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6" name="Oval 35">
            <a:extLst>
              <a:ext uri="{FF2B5EF4-FFF2-40B4-BE49-F238E27FC236}">
                <a16:creationId xmlns:a16="http://schemas.microsoft.com/office/drawing/2014/main" id="{2D596B3C-810C-0F4B-B5D4-B981BACEE687}"/>
              </a:ext>
            </a:extLst>
          </p:cNvPr>
          <p:cNvSpPr/>
          <p:nvPr/>
        </p:nvSpPr>
        <p:spPr>
          <a:xfrm>
            <a:off x="2250480" y="20103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10470B-BD8B-4D40-8930-C0B499E3A718}"/>
                  </a:ext>
                </a:extLst>
              </p:cNvPr>
              <p:cNvSpPr txBox="1"/>
              <p:nvPr/>
            </p:nvSpPr>
            <p:spPr>
              <a:xfrm>
                <a:off x="1064297" y="5256687"/>
                <a:ext cx="28636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=50−10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 name="TextBox 2">
                <a:extLst>
                  <a:ext uri="{FF2B5EF4-FFF2-40B4-BE49-F238E27FC236}">
                    <a16:creationId xmlns:a16="http://schemas.microsoft.com/office/drawing/2014/main" id="{F410470B-BD8B-4D40-8930-C0B499E3A718}"/>
                  </a:ext>
                </a:extLst>
              </p:cNvPr>
              <p:cNvSpPr txBox="1">
                <a:spLocks noRot="1" noChangeAspect="1" noMove="1" noResize="1" noEditPoints="1" noAdjustHandles="1" noChangeArrowheads="1" noChangeShapeType="1" noTextEdit="1"/>
              </p:cNvSpPr>
              <p:nvPr/>
            </p:nvSpPr>
            <p:spPr>
              <a:xfrm>
                <a:off x="1064297" y="5256687"/>
                <a:ext cx="2863604" cy="276999"/>
              </a:xfrm>
              <a:prstGeom prst="rect">
                <a:avLst/>
              </a:prstGeom>
              <a:blipFill>
                <a:blip r:embed="rId5"/>
                <a:stretch>
                  <a:fillRect l="-133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3B618A-1CD0-C847-99E0-33ACD5D07858}"/>
                  </a:ext>
                </a:extLst>
              </p:cNvPr>
              <p:cNvSpPr txBox="1"/>
              <p:nvPr/>
            </p:nvSpPr>
            <p:spPr>
              <a:xfrm>
                <a:off x="5433576" y="1684288"/>
                <a:ext cx="3634224" cy="3408818"/>
              </a:xfrm>
              <a:prstGeom prst="rect">
                <a:avLst/>
              </a:prstGeom>
              <a:noFill/>
            </p:spPr>
            <p:txBody>
              <a:bodyPr wrap="square" rtlCol="0">
                <a:spAutoFit/>
              </a:bodyPr>
              <a:lstStyle/>
              <a:p>
                <a:r>
                  <a:rPr lang="en-US" b="1" dirty="0"/>
                  <a:t>Prediction:</a:t>
                </a:r>
              </a:p>
              <a:p>
                <a:endParaRPr lang="en-US" dirty="0"/>
              </a:p>
              <a:p>
                <a:r>
                  <a:rPr lang="en-US" dirty="0"/>
                  <a:t>What is the estimated mean MPG of cars that weigh 1200 </a:t>
                </a:r>
                <a:r>
                  <a:rPr lang="en-US" dirty="0" err="1"/>
                  <a:t>lbs</a:t>
                </a:r>
                <a:r>
                  <a:rPr lang="en-US" dirty="0"/>
                  <a:t>?</a:t>
                </a:r>
              </a:p>
              <a:p>
                <a:endParaRPr lang="en-US" dirty="0"/>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=50−10</m:t>
                      </m:r>
                      <m:r>
                        <a:rPr lang="en-US" i="1">
                          <a:latin typeface="Cambria Math" panose="02040503050406030204" pitchFamily="18" charset="0"/>
                        </a:rPr>
                        <m:t>𝑊𝑒𝑖𝑔h𝑡</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m:t>
                      </m:r>
                      <m:f>
                        <m:fPr>
                          <m:ctrlPr>
                            <a:rPr lang="en-US" b="0" i="1" smtClean="0">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𝑚𝑝𝑔</m:t>
                          </m:r>
                        </m:num>
                        <m:den>
                          <m:r>
                            <a:rPr lang="en-US" b="0" i="1" smtClean="0">
                              <a:latin typeface="Cambria Math" panose="02040503050406030204" pitchFamily="18" charset="0"/>
                            </a:rPr>
                            <m:t>1</m:t>
                          </m:r>
                          <m:r>
                            <a:rPr lang="en-US" b="0" i="1" smtClean="0">
                              <a:latin typeface="Cambria Math" panose="02040503050406030204" pitchFamily="18" charset="0"/>
                            </a:rPr>
                            <m:t>𝐾</m:t>
                          </m:r>
                        </m:den>
                      </m:f>
                      <m:r>
                        <a:rPr lang="en-US" b="0" i="1" smtClean="0">
                          <a:latin typeface="Cambria Math" panose="02040503050406030204" pitchFamily="18" charset="0"/>
                        </a:rPr>
                        <m:t>∗1.2</m:t>
                      </m:r>
                      <m:r>
                        <a:rPr lang="en-US" b="0" i="1" smtClean="0">
                          <a:latin typeface="Cambria Math" panose="02040503050406030204" pitchFamily="18" charset="0"/>
                        </a:rPr>
                        <m:t>𝐾</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=50−12</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m:t>
                      </m:r>
                      <m:r>
                        <a:rPr lang="en-US" b="0" i="1" smtClean="0">
                          <a:latin typeface="Cambria Math" panose="02040503050406030204" pitchFamily="18" charset="0"/>
                        </a:rPr>
                        <m:t>38</m:t>
                      </m:r>
                    </m:oMath>
                  </m:oMathPara>
                </a14:m>
                <a:endParaRPr lang="en-US" dirty="0"/>
              </a:p>
              <a:p>
                <a:endParaRPr lang="en-US" dirty="0"/>
              </a:p>
              <a:p>
                <a:endParaRPr lang="en-US" dirty="0"/>
              </a:p>
            </p:txBody>
          </p:sp>
        </mc:Choice>
        <mc:Fallback xmlns="">
          <p:sp>
            <p:nvSpPr>
              <p:cNvPr id="4" name="TextBox 3">
                <a:extLst>
                  <a:ext uri="{FF2B5EF4-FFF2-40B4-BE49-F238E27FC236}">
                    <a16:creationId xmlns:a16="http://schemas.microsoft.com/office/drawing/2014/main" id="{7A3B618A-1CD0-C847-99E0-33ACD5D07858}"/>
                  </a:ext>
                </a:extLst>
              </p:cNvPr>
              <p:cNvSpPr txBox="1">
                <a:spLocks noRot="1" noChangeAspect="1" noMove="1" noResize="1" noEditPoints="1" noAdjustHandles="1" noChangeArrowheads="1" noChangeShapeType="1" noTextEdit="1"/>
              </p:cNvSpPr>
              <p:nvPr/>
            </p:nvSpPr>
            <p:spPr>
              <a:xfrm>
                <a:off x="5433576" y="1684288"/>
                <a:ext cx="3634224" cy="3408818"/>
              </a:xfrm>
              <a:prstGeom prst="rect">
                <a:avLst/>
              </a:prstGeom>
              <a:blipFill>
                <a:blip r:embed="rId6"/>
                <a:stretch>
                  <a:fillRect l="-1394" t="-743" r="-209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82B652E-D5BB-D941-906F-5456E8C14BA1}"/>
              </a:ext>
            </a:extLst>
          </p:cNvPr>
          <p:cNvSpPr/>
          <p:nvPr/>
        </p:nvSpPr>
        <p:spPr>
          <a:xfrm>
            <a:off x="6406740" y="4743271"/>
            <a:ext cx="2737259" cy="1200329"/>
          </a:xfrm>
          <a:prstGeom prst="rect">
            <a:avLst/>
          </a:prstGeom>
        </p:spPr>
        <p:txBody>
          <a:bodyPr wrap="square">
            <a:spAutoFit/>
          </a:bodyPr>
          <a:lstStyle/>
          <a:p>
            <a:r>
              <a:rPr lang="en-US" dirty="0"/>
              <a:t>Given the data, we estimate that cars that weigh 1200 </a:t>
            </a:r>
            <a:r>
              <a:rPr lang="en-US" dirty="0" err="1"/>
              <a:t>lbs</a:t>
            </a:r>
            <a:r>
              <a:rPr lang="en-US" dirty="0"/>
              <a:t> will have a mean mpg of 38.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6FBB755-1B43-964A-90FE-E8E1ABEE9A04}"/>
                  </a:ext>
                </a:extLst>
              </p:cNvPr>
              <p:cNvSpPr/>
              <p:nvPr/>
            </p:nvSpPr>
            <p:spPr>
              <a:xfrm>
                <a:off x="1125650" y="5625695"/>
                <a:ext cx="2608150" cy="3786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=50−10</m:t>
                      </m:r>
                      <m:r>
                        <a:rPr lang="en-US" i="1">
                          <a:latin typeface="Cambria Math" panose="02040503050406030204" pitchFamily="18" charset="0"/>
                        </a:rPr>
                        <m:t>𝑊𝑒𝑖𝑔h𝑡</m:t>
                      </m:r>
                    </m:oMath>
                  </m:oMathPara>
                </a14:m>
                <a:endParaRPr lang="en-US" dirty="0"/>
              </a:p>
            </p:txBody>
          </p:sp>
        </mc:Choice>
        <mc:Fallback xmlns="">
          <p:sp>
            <p:nvSpPr>
              <p:cNvPr id="11" name="Rectangle 10">
                <a:extLst>
                  <a:ext uri="{FF2B5EF4-FFF2-40B4-BE49-F238E27FC236}">
                    <a16:creationId xmlns:a16="http://schemas.microsoft.com/office/drawing/2014/main" id="{56FBB755-1B43-964A-90FE-E8E1ABEE9A04}"/>
                  </a:ext>
                </a:extLst>
              </p:cNvPr>
              <p:cNvSpPr>
                <a:spLocks noRot="1" noChangeAspect="1" noMove="1" noResize="1" noEditPoints="1" noAdjustHandles="1" noChangeArrowheads="1" noChangeShapeType="1" noTextEdit="1"/>
              </p:cNvSpPr>
              <p:nvPr/>
            </p:nvSpPr>
            <p:spPr>
              <a:xfrm>
                <a:off x="1125650" y="5625695"/>
                <a:ext cx="2608150" cy="378630"/>
              </a:xfrm>
              <a:prstGeom prst="rect">
                <a:avLst/>
              </a:prstGeom>
              <a:blipFill>
                <a:blip r:embed="rId7"/>
                <a:stretch>
                  <a:fillRect t="-3226" b="-12903"/>
                </a:stretch>
              </a:blipFill>
            </p:spPr>
            <p:txBody>
              <a:bodyPr/>
              <a:lstStyle/>
              <a:p>
                <a:r>
                  <a:rPr lang="en-US">
                    <a:noFill/>
                  </a:rPr>
                  <a:t> </a:t>
                </a:r>
              </a:p>
            </p:txBody>
          </p:sp>
        </mc:Fallback>
      </mc:AlternateContent>
    </p:spTree>
    <p:extLst>
      <p:ext uri="{BB962C8B-B14F-4D97-AF65-F5344CB8AC3E}">
        <p14:creationId xmlns:p14="http://schemas.microsoft.com/office/powerpoint/2010/main" val="409340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22" grpId="0" animBg="1"/>
      <p:bldP spid="22" grpId="1" animBg="1"/>
      <p:bldP spid="3" grpId="0"/>
      <p:bldP spid="7"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normAutofit/>
          </a:bodyPr>
          <a:lstStyle/>
          <a:p>
            <a:r>
              <a:rPr lang="en-US" dirty="0"/>
              <a:t>Prediction</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MPG</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2710046"/>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3080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p:nvPr/>
        </p:nvCxnSpPr>
        <p:spPr>
          <a:xfrm>
            <a:off x="838201" y="2699878"/>
            <a:ext cx="5257799"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740972" y="4232755"/>
            <a:ext cx="2178213" cy="938677"/>
          </a:xfrm>
          <a:prstGeom prst="rect">
            <a:avLst/>
          </a:prstGeom>
        </p:spPr>
      </p:pic>
      <p:sp>
        <p:nvSpPr>
          <p:cNvPr id="19" name="Oval 18">
            <a:extLst>
              <a:ext uri="{FF2B5EF4-FFF2-40B4-BE49-F238E27FC236}">
                <a16:creationId xmlns:a16="http://schemas.microsoft.com/office/drawing/2014/main" id="{FEB1ABBE-81FB-3A41-A30E-E522DEED26F4}"/>
              </a:ext>
            </a:extLst>
          </p:cNvPr>
          <p:cNvSpPr/>
          <p:nvPr/>
        </p:nvSpPr>
        <p:spPr>
          <a:xfrm>
            <a:off x="2209800" y="16286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2667000" y="1519597"/>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2667000" y="1519597"/>
                <a:ext cx="2667000" cy="380999"/>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2667000" y="1879162"/>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2667000" y="1879162"/>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334000" y="4604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2006382" y="1519597"/>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D596B3C-810C-0F4B-B5D4-B981BACEE687}"/>
              </a:ext>
            </a:extLst>
          </p:cNvPr>
          <p:cNvSpPr/>
          <p:nvPr/>
        </p:nvSpPr>
        <p:spPr>
          <a:xfrm>
            <a:off x="2250480" y="20103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10470B-BD8B-4D40-8930-C0B499E3A718}"/>
                  </a:ext>
                </a:extLst>
              </p:cNvPr>
              <p:cNvSpPr txBox="1"/>
              <p:nvPr/>
            </p:nvSpPr>
            <p:spPr>
              <a:xfrm>
                <a:off x="1064297" y="5256687"/>
                <a:ext cx="28636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=50−10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 name="TextBox 2">
                <a:extLst>
                  <a:ext uri="{FF2B5EF4-FFF2-40B4-BE49-F238E27FC236}">
                    <a16:creationId xmlns:a16="http://schemas.microsoft.com/office/drawing/2014/main" id="{F410470B-BD8B-4D40-8930-C0B499E3A718}"/>
                  </a:ext>
                </a:extLst>
              </p:cNvPr>
              <p:cNvSpPr txBox="1">
                <a:spLocks noRot="1" noChangeAspect="1" noMove="1" noResize="1" noEditPoints="1" noAdjustHandles="1" noChangeArrowheads="1" noChangeShapeType="1" noTextEdit="1"/>
              </p:cNvSpPr>
              <p:nvPr/>
            </p:nvSpPr>
            <p:spPr>
              <a:xfrm>
                <a:off x="1064297" y="5256687"/>
                <a:ext cx="2863604" cy="276999"/>
              </a:xfrm>
              <a:prstGeom prst="rect">
                <a:avLst/>
              </a:prstGeom>
              <a:blipFill>
                <a:blip r:embed="rId5"/>
                <a:stretch>
                  <a:fillRect l="-133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3B618A-1CD0-C847-99E0-33ACD5D07858}"/>
                  </a:ext>
                </a:extLst>
              </p:cNvPr>
              <p:cNvSpPr txBox="1"/>
              <p:nvPr/>
            </p:nvSpPr>
            <p:spPr>
              <a:xfrm>
                <a:off x="5433576" y="1684288"/>
                <a:ext cx="3634224" cy="3408818"/>
              </a:xfrm>
              <a:prstGeom prst="rect">
                <a:avLst/>
              </a:prstGeom>
              <a:noFill/>
            </p:spPr>
            <p:txBody>
              <a:bodyPr wrap="square" rtlCol="0">
                <a:spAutoFit/>
              </a:bodyPr>
              <a:lstStyle/>
              <a:p>
                <a:r>
                  <a:rPr lang="en-US" b="1" dirty="0"/>
                  <a:t>Prediction:</a:t>
                </a:r>
              </a:p>
              <a:p>
                <a:endParaRPr lang="en-US" dirty="0"/>
              </a:p>
              <a:p>
                <a:r>
                  <a:rPr lang="en-US" dirty="0"/>
                  <a:t>What is the estimated MPG of a car that weighs 1200 </a:t>
                </a:r>
                <a:r>
                  <a:rPr lang="en-US" dirty="0" err="1"/>
                  <a:t>lbs</a:t>
                </a:r>
                <a:r>
                  <a:rPr lang="en-US" dirty="0"/>
                  <a:t>?</a:t>
                </a:r>
              </a:p>
              <a:p>
                <a:endParaRPr lang="en-US" dirty="0"/>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=50−10</m:t>
                      </m:r>
                      <m:r>
                        <a:rPr lang="en-US" i="1">
                          <a:latin typeface="Cambria Math" panose="02040503050406030204" pitchFamily="18" charset="0"/>
                        </a:rPr>
                        <m:t>𝑊𝑒𝑖𝑔h𝑡</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m:t>
                      </m:r>
                      <m:f>
                        <m:fPr>
                          <m:ctrlPr>
                            <a:rPr lang="en-US" b="0" i="1" smtClean="0">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𝑚𝑝𝑔</m:t>
                          </m:r>
                        </m:num>
                        <m:den>
                          <m:r>
                            <a:rPr lang="en-US" b="0" i="1" smtClean="0">
                              <a:latin typeface="Cambria Math" panose="02040503050406030204" pitchFamily="18" charset="0"/>
                            </a:rPr>
                            <m:t>1</m:t>
                          </m:r>
                          <m:r>
                            <a:rPr lang="en-US" b="0" i="1" smtClean="0">
                              <a:latin typeface="Cambria Math" panose="02040503050406030204" pitchFamily="18" charset="0"/>
                            </a:rPr>
                            <m:t>𝐾</m:t>
                          </m:r>
                        </m:den>
                      </m:f>
                      <m:r>
                        <a:rPr lang="en-US" b="0" i="1" smtClean="0">
                          <a:latin typeface="Cambria Math" panose="02040503050406030204" pitchFamily="18" charset="0"/>
                        </a:rPr>
                        <m:t>∗1.2</m:t>
                      </m:r>
                      <m:r>
                        <a:rPr lang="en-US" b="0" i="1" smtClean="0">
                          <a:latin typeface="Cambria Math" panose="02040503050406030204" pitchFamily="18" charset="0"/>
                        </a:rPr>
                        <m:t>𝐾</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=50−12</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m:t>
                      </m:r>
                      <m:r>
                        <a:rPr lang="en-US" b="0" i="1" smtClean="0">
                          <a:latin typeface="Cambria Math" panose="02040503050406030204" pitchFamily="18" charset="0"/>
                        </a:rPr>
                        <m:t>38</m:t>
                      </m:r>
                    </m:oMath>
                  </m:oMathPara>
                </a14:m>
                <a:endParaRPr lang="en-US" dirty="0"/>
              </a:p>
              <a:p>
                <a:endParaRPr lang="en-US" dirty="0"/>
              </a:p>
              <a:p>
                <a:endParaRPr lang="en-US" dirty="0"/>
              </a:p>
            </p:txBody>
          </p:sp>
        </mc:Choice>
        <mc:Fallback xmlns="">
          <p:sp>
            <p:nvSpPr>
              <p:cNvPr id="4" name="TextBox 3">
                <a:extLst>
                  <a:ext uri="{FF2B5EF4-FFF2-40B4-BE49-F238E27FC236}">
                    <a16:creationId xmlns:a16="http://schemas.microsoft.com/office/drawing/2014/main" id="{7A3B618A-1CD0-C847-99E0-33ACD5D07858}"/>
                  </a:ext>
                </a:extLst>
              </p:cNvPr>
              <p:cNvSpPr txBox="1">
                <a:spLocks noRot="1" noChangeAspect="1" noMove="1" noResize="1" noEditPoints="1" noAdjustHandles="1" noChangeArrowheads="1" noChangeShapeType="1" noTextEdit="1"/>
              </p:cNvSpPr>
              <p:nvPr/>
            </p:nvSpPr>
            <p:spPr>
              <a:xfrm>
                <a:off x="5433576" y="1684288"/>
                <a:ext cx="3634224" cy="3408818"/>
              </a:xfrm>
              <a:prstGeom prst="rect">
                <a:avLst/>
              </a:prstGeom>
              <a:blipFill>
                <a:blip r:embed="rId6"/>
                <a:stretch>
                  <a:fillRect l="-1394" t="-743"/>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82B652E-D5BB-D941-906F-5456E8C14BA1}"/>
              </a:ext>
            </a:extLst>
          </p:cNvPr>
          <p:cNvSpPr/>
          <p:nvPr/>
        </p:nvSpPr>
        <p:spPr>
          <a:xfrm>
            <a:off x="6406740" y="4743271"/>
            <a:ext cx="2737259" cy="1200329"/>
          </a:xfrm>
          <a:prstGeom prst="rect">
            <a:avLst/>
          </a:prstGeom>
        </p:spPr>
        <p:txBody>
          <a:bodyPr wrap="square">
            <a:spAutoFit/>
          </a:bodyPr>
          <a:lstStyle/>
          <a:p>
            <a:r>
              <a:rPr lang="en-US" dirty="0"/>
              <a:t>Given the data, we estimate that a car that weighs 1200 </a:t>
            </a:r>
            <a:r>
              <a:rPr lang="en-US" dirty="0" err="1"/>
              <a:t>lbs</a:t>
            </a:r>
            <a:r>
              <a:rPr lang="en-US" dirty="0"/>
              <a:t> will get 38 miles per gallon.</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6FBB755-1B43-964A-90FE-E8E1ABEE9A04}"/>
                  </a:ext>
                </a:extLst>
              </p:cNvPr>
              <p:cNvSpPr/>
              <p:nvPr/>
            </p:nvSpPr>
            <p:spPr>
              <a:xfrm>
                <a:off x="1125650" y="5625695"/>
                <a:ext cx="2608150" cy="3786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=50−10</m:t>
                      </m:r>
                      <m:r>
                        <a:rPr lang="en-US" i="1">
                          <a:latin typeface="Cambria Math" panose="02040503050406030204" pitchFamily="18" charset="0"/>
                        </a:rPr>
                        <m:t>𝑊𝑒𝑖𝑔h𝑡</m:t>
                      </m:r>
                    </m:oMath>
                  </m:oMathPara>
                </a14:m>
                <a:endParaRPr lang="en-US" dirty="0"/>
              </a:p>
            </p:txBody>
          </p:sp>
        </mc:Choice>
        <mc:Fallback xmlns="">
          <p:sp>
            <p:nvSpPr>
              <p:cNvPr id="11" name="Rectangle 10">
                <a:extLst>
                  <a:ext uri="{FF2B5EF4-FFF2-40B4-BE49-F238E27FC236}">
                    <a16:creationId xmlns:a16="http://schemas.microsoft.com/office/drawing/2014/main" id="{56FBB755-1B43-964A-90FE-E8E1ABEE9A04}"/>
                  </a:ext>
                </a:extLst>
              </p:cNvPr>
              <p:cNvSpPr>
                <a:spLocks noRot="1" noChangeAspect="1" noMove="1" noResize="1" noEditPoints="1" noAdjustHandles="1" noChangeArrowheads="1" noChangeShapeType="1" noTextEdit="1"/>
              </p:cNvSpPr>
              <p:nvPr/>
            </p:nvSpPr>
            <p:spPr>
              <a:xfrm>
                <a:off x="1125650" y="5625695"/>
                <a:ext cx="2608150" cy="378630"/>
              </a:xfrm>
              <a:prstGeom prst="rect">
                <a:avLst/>
              </a:prstGeom>
              <a:blipFill>
                <a:blip r:embed="rId7"/>
                <a:stretch>
                  <a:fillRect t="-3226" b="-12903"/>
                </a:stretch>
              </a:blipFill>
            </p:spPr>
            <p:txBody>
              <a:bodyPr/>
              <a:lstStyle/>
              <a:p>
                <a:r>
                  <a:rPr lang="en-US">
                    <a:noFill/>
                  </a:rPr>
                  <a:t> </a:t>
                </a:r>
              </a:p>
            </p:txBody>
          </p:sp>
        </mc:Fallback>
      </mc:AlternateContent>
      <p:sp>
        <p:nvSpPr>
          <p:cNvPr id="34" name="Oval 33">
            <a:extLst>
              <a:ext uri="{FF2B5EF4-FFF2-40B4-BE49-F238E27FC236}">
                <a16:creationId xmlns:a16="http://schemas.microsoft.com/office/drawing/2014/main" id="{6FA6D332-7BD1-E04D-A42C-C59BC0338E46}"/>
              </a:ext>
            </a:extLst>
          </p:cNvPr>
          <p:cNvSpPr/>
          <p:nvPr/>
        </p:nvSpPr>
        <p:spPr>
          <a:xfrm>
            <a:off x="1882946" y="310958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5" name="Oval 34">
            <a:extLst>
              <a:ext uri="{FF2B5EF4-FFF2-40B4-BE49-F238E27FC236}">
                <a16:creationId xmlns:a16="http://schemas.microsoft.com/office/drawing/2014/main" id="{CC6537ED-E447-4D4B-A0AB-5E8DEB02EF69}"/>
              </a:ext>
            </a:extLst>
          </p:cNvPr>
          <p:cNvSpPr/>
          <p:nvPr/>
        </p:nvSpPr>
        <p:spPr>
          <a:xfrm>
            <a:off x="1868964" y="35331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Oval 36">
            <a:extLst>
              <a:ext uri="{FF2B5EF4-FFF2-40B4-BE49-F238E27FC236}">
                <a16:creationId xmlns:a16="http://schemas.microsoft.com/office/drawing/2014/main" id="{8BBC0933-7CE0-FC4C-99A7-9505A5449E86}"/>
              </a:ext>
            </a:extLst>
          </p:cNvPr>
          <p:cNvSpPr/>
          <p:nvPr/>
        </p:nvSpPr>
        <p:spPr>
          <a:xfrm>
            <a:off x="1859796" y="269587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8" name="Oval 37">
            <a:extLst>
              <a:ext uri="{FF2B5EF4-FFF2-40B4-BE49-F238E27FC236}">
                <a16:creationId xmlns:a16="http://schemas.microsoft.com/office/drawing/2014/main" id="{65769C87-3185-8043-9A9C-6B880F9B70D3}"/>
              </a:ext>
            </a:extLst>
          </p:cNvPr>
          <p:cNvSpPr/>
          <p:nvPr/>
        </p:nvSpPr>
        <p:spPr>
          <a:xfrm>
            <a:off x="3621338" y="386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9" name="Oval 38">
            <a:extLst>
              <a:ext uri="{FF2B5EF4-FFF2-40B4-BE49-F238E27FC236}">
                <a16:creationId xmlns:a16="http://schemas.microsoft.com/office/drawing/2014/main" id="{01275A1E-8863-994D-944E-B125C2D66B25}"/>
              </a:ext>
            </a:extLst>
          </p:cNvPr>
          <p:cNvSpPr/>
          <p:nvPr/>
        </p:nvSpPr>
        <p:spPr>
          <a:xfrm>
            <a:off x="3615008" y="42149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0" name="Oval 39">
            <a:extLst>
              <a:ext uri="{FF2B5EF4-FFF2-40B4-BE49-F238E27FC236}">
                <a16:creationId xmlns:a16="http://schemas.microsoft.com/office/drawing/2014/main" id="{B872AA11-8DEE-B74E-9583-3927BABF5C4C}"/>
              </a:ext>
            </a:extLst>
          </p:cNvPr>
          <p:cNvSpPr/>
          <p:nvPr/>
        </p:nvSpPr>
        <p:spPr>
          <a:xfrm>
            <a:off x="3605840" y="34934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1" name="Oval 40">
            <a:extLst>
              <a:ext uri="{FF2B5EF4-FFF2-40B4-BE49-F238E27FC236}">
                <a16:creationId xmlns:a16="http://schemas.microsoft.com/office/drawing/2014/main" id="{649D8BBD-F775-4A4C-8B60-BDA06FB6A883}"/>
              </a:ext>
            </a:extLst>
          </p:cNvPr>
          <p:cNvSpPr/>
          <p:nvPr/>
        </p:nvSpPr>
        <p:spPr>
          <a:xfrm>
            <a:off x="5374164" y="46462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2" name="Oval 41">
            <a:extLst>
              <a:ext uri="{FF2B5EF4-FFF2-40B4-BE49-F238E27FC236}">
                <a16:creationId xmlns:a16="http://schemas.microsoft.com/office/drawing/2014/main" id="{E8E3F81D-B83A-5F43-AB2C-4997D198C634}"/>
              </a:ext>
            </a:extLst>
          </p:cNvPr>
          <p:cNvSpPr/>
          <p:nvPr/>
        </p:nvSpPr>
        <p:spPr>
          <a:xfrm>
            <a:off x="5367834" y="503987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3" name="Oval 42">
            <a:extLst>
              <a:ext uri="{FF2B5EF4-FFF2-40B4-BE49-F238E27FC236}">
                <a16:creationId xmlns:a16="http://schemas.microsoft.com/office/drawing/2014/main" id="{91A4B9FA-79F8-F64F-9D59-DB0318209316}"/>
              </a:ext>
            </a:extLst>
          </p:cNvPr>
          <p:cNvSpPr/>
          <p:nvPr/>
        </p:nvSpPr>
        <p:spPr>
          <a:xfrm>
            <a:off x="5370241" y="42488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4077754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22" grpId="0" animBg="1"/>
      <p:bldP spid="22" grpId="1" animBg="1"/>
      <p:bldP spid="3" grpId="0"/>
      <p:bldP spid="7"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normAutofit/>
          </a:bodyPr>
          <a:lstStyle/>
          <a:p>
            <a:r>
              <a:rPr lang="en-US" dirty="0"/>
              <a:t>Prediction</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MPG</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2710046"/>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3080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p:nvPr/>
        </p:nvCxnSpPr>
        <p:spPr>
          <a:xfrm>
            <a:off x="838201" y="2699878"/>
            <a:ext cx="5257799"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740972" y="4232755"/>
            <a:ext cx="2178213" cy="938677"/>
          </a:xfrm>
          <a:prstGeom prst="rect">
            <a:avLst/>
          </a:prstGeom>
        </p:spPr>
      </p:pic>
      <p:sp>
        <p:nvSpPr>
          <p:cNvPr id="19" name="Oval 18">
            <a:extLst>
              <a:ext uri="{FF2B5EF4-FFF2-40B4-BE49-F238E27FC236}">
                <a16:creationId xmlns:a16="http://schemas.microsoft.com/office/drawing/2014/main" id="{FEB1ABBE-81FB-3A41-A30E-E522DEED26F4}"/>
              </a:ext>
            </a:extLst>
          </p:cNvPr>
          <p:cNvSpPr/>
          <p:nvPr/>
        </p:nvSpPr>
        <p:spPr>
          <a:xfrm>
            <a:off x="2209800" y="16286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2667000" y="1519597"/>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2667000" y="1519597"/>
                <a:ext cx="2667000" cy="380999"/>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2667000" y="1879162"/>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2667000" y="1879162"/>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334000" y="4604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2006382" y="1519597"/>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D596B3C-810C-0F4B-B5D4-B981BACEE687}"/>
              </a:ext>
            </a:extLst>
          </p:cNvPr>
          <p:cNvSpPr/>
          <p:nvPr/>
        </p:nvSpPr>
        <p:spPr>
          <a:xfrm>
            <a:off x="2250480" y="20103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10470B-BD8B-4D40-8930-C0B499E3A718}"/>
                  </a:ext>
                </a:extLst>
              </p:cNvPr>
              <p:cNvSpPr txBox="1"/>
              <p:nvPr/>
            </p:nvSpPr>
            <p:spPr>
              <a:xfrm>
                <a:off x="1064297" y="5256687"/>
                <a:ext cx="28636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=50−10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 name="TextBox 2">
                <a:extLst>
                  <a:ext uri="{FF2B5EF4-FFF2-40B4-BE49-F238E27FC236}">
                    <a16:creationId xmlns:a16="http://schemas.microsoft.com/office/drawing/2014/main" id="{F410470B-BD8B-4D40-8930-C0B499E3A718}"/>
                  </a:ext>
                </a:extLst>
              </p:cNvPr>
              <p:cNvSpPr txBox="1">
                <a:spLocks noRot="1" noChangeAspect="1" noMove="1" noResize="1" noEditPoints="1" noAdjustHandles="1" noChangeArrowheads="1" noChangeShapeType="1" noTextEdit="1"/>
              </p:cNvSpPr>
              <p:nvPr/>
            </p:nvSpPr>
            <p:spPr>
              <a:xfrm>
                <a:off x="1064297" y="5256687"/>
                <a:ext cx="2863604" cy="276999"/>
              </a:xfrm>
              <a:prstGeom prst="rect">
                <a:avLst/>
              </a:prstGeom>
              <a:blipFill>
                <a:blip r:embed="rId5"/>
                <a:stretch>
                  <a:fillRect l="-133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3B618A-1CD0-C847-99E0-33ACD5D07858}"/>
                  </a:ext>
                </a:extLst>
              </p:cNvPr>
              <p:cNvSpPr txBox="1"/>
              <p:nvPr/>
            </p:nvSpPr>
            <p:spPr>
              <a:xfrm>
                <a:off x="5410200" y="1684288"/>
                <a:ext cx="3634224" cy="3408818"/>
              </a:xfrm>
              <a:prstGeom prst="rect">
                <a:avLst/>
              </a:prstGeom>
              <a:noFill/>
            </p:spPr>
            <p:txBody>
              <a:bodyPr wrap="square" rtlCol="0">
                <a:spAutoFit/>
              </a:bodyPr>
              <a:lstStyle/>
              <a:p>
                <a:r>
                  <a:rPr lang="en-US" b="1" dirty="0"/>
                  <a:t>Prediction:</a:t>
                </a:r>
              </a:p>
              <a:p>
                <a:endParaRPr lang="en-US" dirty="0"/>
              </a:p>
              <a:p>
                <a:r>
                  <a:rPr lang="en-US" dirty="0"/>
                  <a:t>What is the estimated mean MPG of cars that weigh 2500 </a:t>
                </a:r>
                <a:r>
                  <a:rPr lang="en-US" dirty="0" err="1"/>
                  <a:t>lbs</a:t>
                </a:r>
                <a:r>
                  <a:rPr lang="en-US" dirty="0"/>
                  <a:t>?</a:t>
                </a:r>
              </a:p>
              <a:p>
                <a:endParaRPr lang="en-US" dirty="0"/>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=50−10</m:t>
                      </m:r>
                      <m:r>
                        <a:rPr lang="en-US" i="1">
                          <a:latin typeface="Cambria Math" panose="02040503050406030204" pitchFamily="18" charset="0"/>
                        </a:rPr>
                        <m:t>𝑊𝑒𝑖𝑔h𝑡</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m:t>
                      </m:r>
                      <m:f>
                        <m:fPr>
                          <m:ctrlPr>
                            <a:rPr lang="en-US" b="0" i="1" smtClean="0">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𝑚𝑝𝑔</m:t>
                          </m:r>
                        </m:num>
                        <m:den>
                          <m:r>
                            <a:rPr lang="en-US" b="0" i="1" smtClean="0">
                              <a:latin typeface="Cambria Math" panose="02040503050406030204" pitchFamily="18" charset="0"/>
                            </a:rPr>
                            <m:t>1</m:t>
                          </m:r>
                          <m:r>
                            <a:rPr lang="en-US" b="0" i="1" smtClean="0">
                              <a:latin typeface="Cambria Math" panose="02040503050406030204" pitchFamily="18" charset="0"/>
                            </a:rPr>
                            <m:t>𝐾</m:t>
                          </m:r>
                        </m:den>
                      </m:f>
                      <m:r>
                        <a:rPr lang="en-US" b="0" i="1" smtClean="0">
                          <a:latin typeface="Cambria Math" panose="02040503050406030204" pitchFamily="18" charset="0"/>
                        </a:rPr>
                        <m:t>∗2.5</m:t>
                      </m:r>
                      <m:r>
                        <a:rPr lang="en-US" b="0" i="1" smtClean="0">
                          <a:latin typeface="Cambria Math" panose="02040503050406030204" pitchFamily="18" charset="0"/>
                        </a:rPr>
                        <m:t>𝐾</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m:t>
                      </m:r>
                      <m:r>
                        <a:rPr lang="en-US" b="0" i="1" smtClean="0">
                          <a:latin typeface="Cambria Math" panose="02040503050406030204" pitchFamily="18" charset="0"/>
                        </a:rPr>
                        <m:t>25</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m:t>
                      </m:r>
                      <m:r>
                        <a:rPr lang="en-US" b="0" i="1" smtClean="0">
                          <a:latin typeface="Cambria Math" panose="02040503050406030204" pitchFamily="18" charset="0"/>
                        </a:rPr>
                        <m:t>25</m:t>
                      </m:r>
                    </m:oMath>
                  </m:oMathPara>
                </a14:m>
                <a:endParaRPr lang="en-US" dirty="0"/>
              </a:p>
              <a:p>
                <a:endParaRPr lang="en-US" dirty="0"/>
              </a:p>
              <a:p>
                <a:endParaRPr lang="en-US" dirty="0"/>
              </a:p>
            </p:txBody>
          </p:sp>
        </mc:Choice>
        <mc:Fallback xmlns="">
          <p:sp>
            <p:nvSpPr>
              <p:cNvPr id="4" name="TextBox 3">
                <a:extLst>
                  <a:ext uri="{FF2B5EF4-FFF2-40B4-BE49-F238E27FC236}">
                    <a16:creationId xmlns:a16="http://schemas.microsoft.com/office/drawing/2014/main" id="{7A3B618A-1CD0-C847-99E0-33ACD5D07858}"/>
                  </a:ext>
                </a:extLst>
              </p:cNvPr>
              <p:cNvSpPr txBox="1">
                <a:spLocks noRot="1" noChangeAspect="1" noMove="1" noResize="1" noEditPoints="1" noAdjustHandles="1" noChangeArrowheads="1" noChangeShapeType="1" noTextEdit="1"/>
              </p:cNvSpPr>
              <p:nvPr/>
            </p:nvSpPr>
            <p:spPr>
              <a:xfrm>
                <a:off x="5410200" y="1684288"/>
                <a:ext cx="3634224" cy="3408818"/>
              </a:xfrm>
              <a:prstGeom prst="rect">
                <a:avLst/>
              </a:prstGeom>
              <a:blipFill>
                <a:blip r:embed="rId6"/>
                <a:stretch>
                  <a:fillRect l="-1394" t="-743" r="-209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82B652E-D5BB-D941-906F-5456E8C14BA1}"/>
              </a:ext>
            </a:extLst>
          </p:cNvPr>
          <p:cNvSpPr/>
          <p:nvPr/>
        </p:nvSpPr>
        <p:spPr>
          <a:xfrm>
            <a:off x="6406740" y="4743271"/>
            <a:ext cx="2737259" cy="1200329"/>
          </a:xfrm>
          <a:prstGeom prst="rect">
            <a:avLst/>
          </a:prstGeom>
        </p:spPr>
        <p:txBody>
          <a:bodyPr wrap="square">
            <a:spAutoFit/>
          </a:bodyPr>
          <a:lstStyle/>
          <a:p>
            <a:r>
              <a:rPr lang="en-US" dirty="0"/>
              <a:t>Given the data, we estimate that cars that weigh 2500 </a:t>
            </a:r>
            <a:r>
              <a:rPr lang="en-US" dirty="0" err="1"/>
              <a:t>lbs</a:t>
            </a:r>
            <a:r>
              <a:rPr lang="en-US" dirty="0"/>
              <a:t> will have a mean mpg of 25.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6FBB755-1B43-964A-90FE-E8E1ABEE9A04}"/>
                  </a:ext>
                </a:extLst>
              </p:cNvPr>
              <p:cNvSpPr/>
              <p:nvPr/>
            </p:nvSpPr>
            <p:spPr>
              <a:xfrm>
                <a:off x="1125650" y="5625695"/>
                <a:ext cx="2608150" cy="3786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=50−10</m:t>
                      </m:r>
                      <m:r>
                        <a:rPr lang="en-US" i="1">
                          <a:latin typeface="Cambria Math" panose="02040503050406030204" pitchFamily="18" charset="0"/>
                        </a:rPr>
                        <m:t>𝑊𝑒𝑖𝑔h𝑡</m:t>
                      </m:r>
                    </m:oMath>
                  </m:oMathPara>
                </a14:m>
                <a:endParaRPr lang="en-US" dirty="0"/>
              </a:p>
            </p:txBody>
          </p:sp>
        </mc:Choice>
        <mc:Fallback xmlns="">
          <p:sp>
            <p:nvSpPr>
              <p:cNvPr id="11" name="Rectangle 10">
                <a:extLst>
                  <a:ext uri="{FF2B5EF4-FFF2-40B4-BE49-F238E27FC236}">
                    <a16:creationId xmlns:a16="http://schemas.microsoft.com/office/drawing/2014/main" id="{56FBB755-1B43-964A-90FE-E8E1ABEE9A04}"/>
                  </a:ext>
                </a:extLst>
              </p:cNvPr>
              <p:cNvSpPr>
                <a:spLocks noRot="1" noChangeAspect="1" noMove="1" noResize="1" noEditPoints="1" noAdjustHandles="1" noChangeArrowheads="1" noChangeShapeType="1" noTextEdit="1"/>
              </p:cNvSpPr>
              <p:nvPr/>
            </p:nvSpPr>
            <p:spPr>
              <a:xfrm>
                <a:off x="1125650" y="5625695"/>
                <a:ext cx="2608150" cy="378630"/>
              </a:xfrm>
              <a:prstGeom prst="rect">
                <a:avLst/>
              </a:prstGeom>
              <a:blipFill>
                <a:blip r:embed="rId7"/>
                <a:stretch>
                  <a:fillRect t="-3226" b="-12903"/>
                </a:stretch>
              </a:blipFill>
            </p:spPr>
            <p:txBody>
              <a:bodyPr/>
              <a:lstStyle/>
              <a:p>
                <a:r>
                  <a:rPr lang="en-US">
                    <a:noFill/>
                  </a:rPr>
                  <a:t> </a:t>
                </a:r>
              </a:p>
            </p:txBody>
          </p:sp>
        </mc:Fallback>
      </mc:AlternateContent>
      <p:sp>
        <p:nvSpPr>
          <p:cNvPr id="34" name="Oval 33">
            <a:extLst>
              <a:ext uri="{FF2B5EF4-FFF2-40B4-BE49-F238E27FC236}">
                <a16:creationId xmlns:a16="http://schemas.microsoft.com/office/drawing/2014/main" id="{F8A122F6-73E3-1946-B12C-44EE93DD29F0}"/>
              </a:ext>
            </a:extLst>
          </p:cNvPr>
          <p:cNvSpPr/>
          <p:nvPr/>
        </p:nvSpPr>
        <p:spPr>
          <a:xfrm>
            <a:off x="1871371" y="310958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5" name="Oval 34">
            <a:extLst>
              <a:ext uri="{FF2B5EF4-FFF2-40B4-BE49-F238E27FC236}">
                <a16:creationId xmlns:a16="http://schemas.microsoft.com/office/drawing/2014/main" id="{362D865C-45E1-354A-A072-5805B111D947}"/>
              </a:ext>
            </a:extLst>
          </p:cNvPr>
          <p:cNvSpPr/>
          <p:nvPr/>
        </p:nvSpPr>
        <p:spPr>
          <a:xfrm>
            <a:off x="1868964" y="35331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Oval 36">
            <a:extLst>
              <a:ext uri="{FF2B5EF4-FFF2-40B4-BE49-F238E27FC236}">
                <a16:creationId xmlns:a16="http://schemas.microsoft.com/office/drawing/2014/main" id="{D7897394-D6A3-6B4C-9779-E84DFBE6EC6F}"/>
              </a:ext>
            </a:extLst>
          </p:cNvPr>
          <p:cNvSpPr/>
          <p:nvPr/>
        </p:nvSpPr>
        <p:spPr>
          <a:xfrm>
            <a:off x="1859796" y="269587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8" name="Oval 37">
            <a:extLst>
              <a:ext uri="{FF2B5EF4-FFF2-40B4-BE49-F238E27FC236}">
                <a16:creationId xmlns:a16="http://schemas.microsoft.com/office/drawing/2014/main" id="{24E6507E-076A-EE48-868C-B74F9EB5C43A}"/>
              </a:ext>
            </a:extLst>
          </p:cNvPr>
          <p:cNvSpPr/>
          <p:nvPr/>
        </p:nvSpPr>
        <p:spPr>
          <a:xfrm>
            <a:off x="3621338" y="386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9" name="Oval 38">
            <a:extLst>
              <a:ext uri="{FF2B5EF4-FFF2-40B4-BE49-F238E27FC236}">
                <a16:creationId xmlns:a16="http://schemas.microsoft.com/office/drawing/2014/main" id="{821AFE04-79B3-6C46-A17F-AA74C5F6F749}"/>
              </a:ext>
            </a:extLst>
          </p:cNvPr>
          <p:cNvSpPr/>
          <p:nvPr/>
        </p:nvSpPr>
        <p:spPr>
          <a:xfrm>
            <a:off x="3615008" y="42149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0" name="Oval 39">
            <a:extLst>
              <a:ext uri="{FF2B5EF4-FFF2-40B4-BE49-F238E27FC236}">
                <a16:creationId xmlns:a16="http://schemas.microsoft.com/office/drawing/2014/main" id="{87E2D313-C066-9048-B780-321B5914A3CA}"/>
              </a:ext>
            </a:extLst>
          </p:cNvPr>
          <p:cNvSpPr/>
          <p:nvPr/>
        </p:nvSpPr>
        <p:spPr>
          <a:xfrm>
            <a:off x="3605840" y="34934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1" name="Oval 40">
            <a:extLst>
              <a:ext uri="{FF2B5EF4-FFF2-40B4-BE49-F238E27FC236}">
                <a16:creationId xmlns:a16="http://schemas.microsoft.com/office/drawing/2014/main" id="{183985FF-6E7A-B142-A91E-D37E3FFDB923}"/>
              </a:ext>
            </a:extLst>
          </p:cNvPr>
          <p:cNvSpPr/>
          <p:nvPr/>
        </p:nvSpPr>
        <p:spPr>
          <a:xfrm>
            <a:off x="5374164" y="46462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2" name="Oval 41">
            <a:extLst>
              <a:ext uri="{FF2B5EF4-FFF2-40B4-BE49-F238E27FC236}">
                <a16:creationId xmlns:a16="http://schemas.microsoft.com/office/drawing/2014/main" id="{54D79FD7-CEE3-D548-A892-F5ACD3148C51}"/>
              </a:ext>
            </a:extLst>
          </p:cNvPr>
          <p:cNvSpPr/>
          <p:nvPr/>
        </p:nvSpPr>
        <p:spPr>
          <a:xfrm>
            <a:off x="5367834" y="503987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3" name="Oval 42">
            <a:extLst>
              <a:ext uri="{FF2B5EF4-FFF2-40B4-BE49-F238E27FC236}">
                <a16:creationId xmlns:a16="http://schemas.microsoft.com/office/drawing/2014/main" id="{32113A22-50AC-4A44-B571-C651C8E16C17}"/>
              </a:ext>
            </a:extLst>
          </p:cNvPr>
          <p:cNvSpPr/>
          <p:nvPr/>
        </p:nvSpPr>
        <p:spPr>
          <a:xfrm>
            <a:off x="5370241" y="42488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100235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22" grpId="0" animBg="1"/>
      <p:bldP spid="22" grpId="1" animBg="1"/>
      <p:bldP spid="3" grpId="0"/>
      <p:bldP spid="7"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normAutofit/>
          </a:bodyPr>
          <a:lstStyle/>
          <a:p>
            <a:r>
              <a:rPr lang="en-US" dirty="0"/>
              <a:t>Prediction</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MPG</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2710046"/>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3080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p:nvPr/>
        </p:nvCxnSpPr>
        <p:spPr>
          <a:xfrm>
            <a:off x="838201" y="2699878"/>
            <a:ext cx="5257799"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740972" y="4232755"/>
            <a:ext cx="2178213" cy="938677"/>
          </a:xfrm>
          <a:prstGeom prst="rect">
            <a:avLst/>
          </a:prstGeom>
        </p:spPr>
      </p:pic>
      <p:sp>
        <p:nvSpPr>
          <p:cNvPr id="19" name="Oval 18">
            <a:extLst>
              <a:ext uri="{FF2B5EF4-FFF2-40B4-BE49-F238E27FC236}">
                <a16:creationId xmlns:a16="http://schemas.microsoft.com/office/drawing/2014/main" id="{FEB1ABBE-81FB-3A41-A30E-E522DEED26F4}"/>
              </a:ext>
            </a:extLst>
          </p:cNvPr>
          <p:cNvSpPr/>
          <p:nvPr/>
        </p:nvSpPr>
        <p:spPr>
          <a:xfrm>
            <a:off x="2209800" y="16286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2667000" y="1519597"/>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2667000" y="1519597"/>
                <a:ext cx="2667000" cy="380999"/>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2667000" y="1879162"/>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2667000" y="1879162"/>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334000" y="4604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2006382" y="1519597"/>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D596B3C-810C-0F4B-B5D4-B981BACEE687}"/>
              </a:ext>
            </a:extLst>
          </p:cNvPr>
          <p:cNvSpPr/>
          <p:nvPr/>
        </p:nvSpPr>
        <p:spPr>
          <a:xfrm>
            <a:off x="2250480" y="20103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10470B-BD8B-4D40-8930-C0B499E3A718}"/>
                  </a:ext>
                </a:extLst>
              </p:cNvPr>
              <p:cNvSpPr txBox="1"/>
              <p:nvPr/>
            </p:nvSpPr>
            <p:spPr>
              <a:xfrm>
                <a:off x="1064297" y="5256687"/>
                <a:ext cx="28636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=50−10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 name="TextBox 2">
                <a:extLst>
                  <a:ext uri="{FF2B5EF4-FFF2-40B4-BE49-F238E27FC236}">
                    <a16:creationId xmlns:a16="http://schemas.microsoft.com/office/drawing/2014/main" id="{F410470B-BD8B-4D40-8930-C0B499E3A718}"/>
                  </a:ext>
                </a:extLst>
              </p:cNvPr>
              <p:cNvSpPr txBox="1">
                <a:spLocks noRot="1" noChangeAspect="1" noMove="1" noResize="1" noEditPoints="1" noAdjustHandles="1" noChangeArrowheads="1" noChangeShapeType="1" noTextEdit="1"/>
              </p:cNvSpPr>
              <p:nvPr/>
            </p:nvSpPr>
            <p:spPr>
              <a:xfrm>
                <a:off x="1064297" y="5256687"/>
                <a:ext cx="2863604" cy="276999"/>
              </a:xfrm>
              <a:prstGeom prst="rect">
                <a:avLst/>
              </a:prstGeom>
              <a:blipFill>
                <a:blip r:embed="rId5"/>
                <a:stretch>
                  <a:fillRect l="-133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3B618A-1CD0-C847-99E0-33ACD5D07858}"/>
                  </a:ext>
                </a:extLst>
              </p:cNvPr>
              <p:cNvSpPr txBox="1"/>
              <p:nvPr/>
            </p:nvSpPr>
            <p:spPr>
              <a:xfrm>
                <a:off x="5410200" y="1684288"/>
                <a:ext cx="3634224" cy="3408818"/>
              </a:xfrm>
              <a:prstGeom prst="rect">
                <a:avLst/>
              </a:prstGeom>
              <a:noFill/>
            </p:spPr>
            <p:txBody>
              <a:bodyPr wrap="square" rtlCol="0">
                <a:spAutoFit/>
              </a:bodyPr>
              <a:lstStyle/>
              <a:p>
                <a:r>
                  <a:rPr lang="en-US" b="1" dirty="0"/>
                  <a:t>Prediction:</a:t>
                </a:r>
              </a:p>
              <a:p>
                <a:endParaRPr lang="en-US" dirty="0"/>
              </a:p>
              <a:p>
                <a:r>
                  <a:rPr lang="en-US" dirty="0"/>
                  <a:t>What is the estimated MPG of a car that weighs 2500 </a:t>
                </a:r>
                <a:r>
                  <a:rPr lang="en-US" dirty="0" err="1"/>
                  <a:t>lbs</a:t>
                </a:r>
                <a:r>
                  <a:rPr lang="en-US" dirty="0"/>
                  <a:t>?</a:t>
                </a:r>
              </a:p>
              <a:p>
                <a:endParaRPr lang="en-US" dirty="0"/>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=50−10</m:t>
                      </m:r>
                      <m:r>
                        <a:rPr lang="en-US" i="1">
                          <a:latin typeface="Cambria Math" panose="02040503050406030204" pitchFamily="18" charset="0"/>
                        </a:rPr>
                        <m:t>𝑊𝑒𝑖𝑔h𝑡</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m:t>
                      </m:r>
                      <m:f>
                        <m:fPr>
                          <m:ctrlPr>
                            <a:rPr lang="en-US" b="0" i="1" smtClean="0">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𝑚𝑝𝑔</m:t>
                          </m:r>
                        </m:num>
                        <m:den>
                          <m:r>
                            <a:rPr lang="en-US" b="0" i="1" smtClean="0">
                              <a:latin typeface="Cambria Math" panose="02040503050406030204" pitchFamily="18" charset="0"/>
                            </a:rPr>
                            <m:t>1</m:t>
                          </m:r>
                          <m:r>
                            <a:rPr lang="en-US" b="0" i="1" smtClean="0">
                              <a:latin typeface="Cambria Math" panose="02040503050406030204" pitchFamily="18" charset="0"/>
                            </a:rPr>
                            <m:t>𝐾</m:t>
                          </m:r>
                        </m:den>
                      </m:f>
                      <m:r>
                        <a:rPr lang="en-US" b="0" i="1" smtClean="0">
                          <a:latin typeface="Cambria Math" panose="02040503050406030204" pitchFamily="18" charset="0"/>
                        </a:rPr>
                        <m:t>∗2.5</m:t>
                      </m:r>
                      <m:r>
                        <a:rPr lang="en-US" b="0" i="1" smtClean="0">
                          <a:latin typeface="Cambria Math" panose="02040503050406030204" pitchFamily="18" charset="0"/>
                        </a:rPr>
                        <m:t>𝐾</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m:t>
                      </m:r>
                      <m:r>
                        <a:rPr lang="en-US" b="0" i="1" smtClean="0">
                          <a:latin typeface="Cambria Math" panose="02040503050406030204" pitchFamily="18" charset="0"/>
                        </a:rPr>
                        <m:t>25</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m:t>
                      </m:r>
                      <m:r>
                        <a:rPr lang="en-US" b="0" i="1" smtClean="0">
                          <a:latin typeface="Cambria Math" panose="02040503050406030204" pitchFamily="18" charset="0"/>
                        </a:rPr>
                        <m:t>25</m:t>
                      </m:r>
                    </m:oMath>
                  </m:oMathPara>
                </a14:m>
                <a:endParaRPr lang="en-US" dirty="0"/>
              </a:p>
              <a:p>
                <a:endParaRPr lang="en-US" dirty="0"/>
              </a:p>
              <a:p>
                <a:endParaRPr lang="en-US" dirty="0"/>
              </a:p>
            </p:txBody>
          </p:sp>
        </mc:Choice>
        <mc:Fallback xmlns="">
          <p:sp>
            <p:nvSpPr>
              <p:cNvPr id="4" name="TextBox 3">
                <a:extLst>
                  <a:ext uri="{FF2B5EF4-FFF2-40B4-BE49-F238E27FC236}">
                    <a16:creationId xmlns:a16="http://schemas.microsoft.com/office/drawing/2014/main" id="{7A3B618A-1CD0-C847-99E0-33ACD5D07858}"/>
                  </a:ext>
                </a:extLst>
              </p:cNvPr>
              <p:cNvSpPr txBox="1">
                <a:spLocks noRot="1" noChangeAspect="1" noMove="1" noResize="1" noEditPoints="1" noAdjustHandles="1" noChangeArrowheads="1" noChangeShapeType="1" noTextEdit="1"/>
              </p:cNvSpPr>
              <p:nvPr/>
            </p:nvSpPr>
            <p:spPr>
              <a:xfrm>
                <a:off x="5410200" y="1684288"/>
                <a:ext cx="3634224" cy="3408818"/>
              </a:xfrm>
              <a:prstGeom prst="rect">
                <a:avLst/>
              </a:prstGeom>
              <a:blipFill>
                <a:blip r:embed="rId6"/>
                <a:stretch>
                  <a:fillRect l="-1394" t="-743"/>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82B652E-D5BB-D941-906F-5456E8C14BA1}"/>
              </a:ext>
            </a:extLst>
          </p:cNvPr>
          <p:cNvSpPr/>
          <p:nvPr/>
        </p:nvSpPr>
        <p:spPr>
          <a:xfrm>
            <a:off x="6406740" y="4743271"/>
            <a:ext cx="2737259" cy="1200329"/>
          </a:xfrm>
          <a:prstGeom prst="rect">
            <a:avLst/>
          </a:prstGeom>
        </p:spPr>
        <p:txBody>
          <a:bodyPr wrap="square">
            <a:spAutoFit/>
          </a:bodyPr>
          <a:lstStyle/>
          <a:p>
            <a:r>
              <a:rPr lang="en-US" dirty="0"/>
              <a:t>Given the data, we estimate that a car that weighs 2500 </a:t>
            </a:r>
            <a:r>
              <a:rPr lang="en-US" dirty="0" err="1"/>
              <a:t>lbs</a:t>
            </a:r>
            <a:r>
              <a:rPr lang="en-US" dirty="0"/>
              <a:t> will get 25 miles per gallon.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6FBB755-1B43-964A-90FE-E8E1ABEE9A04}"/>
                  </a:ext>
                </a:extLst>
              </p:cNvPr>
              <p:cNvSpPr/>
              <p:nvPr/>
            </p:nvSpPr>
            <p:spPr>
              <a:xfrm>
                <a:off x="1125650" y="5625695"/>
                <a:ext cx="2608150" cy="3786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=50−10</m:t>
                      </m:r>
                      <m:r>
                        <a:rPr lang="en-US" i="1">
                          <a:latin typeface="Cambria Math" panose="02040503050406030204" pitchFamily="18" charset="0"/>
                        </a:rPr>
                        <m:t>𝑊𝑒𝑖𝑔h𝑡</m:t>
                      </m:r>
                    </m:oMath>
                  </m:oMathPara>
                </a14:m>
                <a:endParaRPr lang="en-US" dirty="0"/>
              </a:p>
            </p:txBody>
          </p:sp>
        </mc:Choice>
        <mc:Fallback xmlns="">
          <p:sp>
            <p:nvSpPr>
              <p:cNvPr id="11" name="Rectangle 10">
                <a:extLst>
                  <a:ext uri="{FF2B5EF4-FFF2-40B4-BE49-F238E27FC236}">
                    <a16:creationId xmlns:a16="http://schemas.microsoft.com/office/drawing/2014/main" id="{56FBB755-1B43-964A-90FE-E8E1ABEE9A04}"/>
                  </a:ext>
                </a:extLst>
              </p:cNvPr>
              <p:cNvSpPr>
                <a:spLocks noRot="1" noChangeAspect="1" noMove="1" noResize="1" noEditPoints="1" noAdjustHandles="1" noChangeArrowheads="1" noChangeShapeType="1" noTextEdit="1"/>
              </p:cNvSpPr>
              <p:nvPr/>
            </p:nvSpPr>
            <p:spPr>
              <a:xfrm>
                <a:off x="1125650" y="5625695"/>
                <a:ext cx="2608150" cy="378630"/>
              </a:xfrm>
              <a:prstGeom prst="rect">
                <a:avLst/>
              </a:prstGeom>
              <a:blipFill>
                <a:blip r:embed="rId7"/>
                <a:stretch>
                  <a:fillRect t="-3226" b="-12903"/>
                </a:stretch>
              </a:blipFill>
            </p:spPr>
            <p:txBody>
              <a:bodyPr/>
              <a:lstStyle/>
              <a:p>
                <a:r>
                  <a:rPr lang="en-US">
                    <a:noFill/>
                  </a:rPr>
                  <a:t> </a:t>
                </a:r>
              </a:p>
            </p:txBody>
          </p:sp>
        </mc:Fallback>
      </mc:AlternateContent>
      <p:sp>
        <p:nvSpPr>
          <p:cNvPr id="34" name="Oval 33">
            <a:extLst>
              <a:ext uri="{FF2B5EF4-FFF2-40B4-BE49-F238E27FC236}">
                <a16:creationId xmlns:a16="http://schemas.microsoft.com/office/drawing/2014/main" id="{0DD842A6-6D18-3044-8CC4-C69F0DC5309A}"/>
              </a:ext>
            </a:extLst>
          </p:cNvPr>
          <p:cNvSpPr/>
          <p:nvPr/>
        </p:nvSpPr>
        <p:spPr>
          <a:xfrm>
            <a:off x="1871371" y="31211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5" name="Oval 34">
            <a:extLst>
              <a:ext uri="{FF2B5EF4-FFF2-40B4-BE49-F238E27FC236}">
                <a16:creationId xmlns:a16="http://schemas.microsoft.com/office/drawing/2014/main" id="{320100F9-7154-FF4F-8E14-03AB3370164B}"/>
              </a:ext>
            </a:extLst>
          </p:cNvPr>
          <p:cNvSpPr/>
          <p:nvPr/>
        </p:nvSpPr>
        <p:spPr>
          <a:xfrm>
            <a:off x="1868964" y="35331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Oval 36">
            <a:extLst>
              <a:ext uri="{FF2B5EF4-FFF2-40B4-BE49-F238E27FC236}">
                <a16:creationId xmlns:a16="http://schemas.microsoft.com/office/drawing/2014/main" id="{FE649261-1734-E049-AE65-42CF515CE2DD}"/>
              </a:ext>
            </a:extLst>
          </p:cNvPr>
          <p:cNvSpPr/>
          <p:nvPr/>
        </p:nvSpPr>
        <p:spPr>
          <a:xfrm>
            <a:off x="1859796" y="269587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8" name="Oval 37">
            <a:extLst>
              <a:ext uri="{FF2B5EF4-FFF2-40B4-BE49-F238E27FC236}">
                <a16:creationId xmlns:a16="http://schemas.microsoft.com/office/drawing/2014/main" id="{CCD0C54E-B65D-D547-B1B4-C934EC7C4BAB}"/>
              </a:ext>
            </a:extLst>
          </p:cNvPr>
          <p:cNvSpPr/>
          <p:nvPr/>
        </p:nvSpPr>
        <p:spPr>
          <a:xfrm>
            <a:off x="3621338" y="386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9" name="Oval 38">
            <a:extLst>
              <a:ext uri="{FF2B5EF4-FFF2-40B4-BE49-F238E27FC236}">
                <a16:creationId xmlns:a16="http://schemas.microsoft.com/office/drawing/2014/main" id="{B5FBE4AA-2AF9-6240-A52D-04DD96E88957}"/>
              </a:ext>
            </a:extLst>
          </p:cNvPr>
          <p:cNvSpPr/>
          <p:nvPr/>
        </p:nvSpPr>
        <p:spPr>
          <a:xfrm>
            <a:off x="3615008" y="42149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0" name="Oval 39">
            <a:extLst>
              <a:ext uri="{FF2B5EF4-FFF2-40B4-BE49-F238E27FC236}">
                <a16:creationId xmlns:a16="http://schemas.microsoft.com/office/drawing/2014/main" id="{9B11C2AF-9A0C-2544-B9E2-BAA78CAA2E2C}"/>
              </a:ext>
            </a:extLst>
          </p:cNvPr>
          <p:cNvSpPr/>
          <p:nvPr/>
        </p:nvSpPr>
        <p:spPr>
          <a:xfrm>
            <a:off x="3605840" y="34934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1" name="Oval 40">
            <a:extLst>
              <a:ext uri="{FF2B5EF4-FFF2-40B4-BE49-F238E27FC236}">
                <a16:creationId xmlns:a16="http://schemas.microsoft.com/office/drawing/2014/main" id="{C7FC5645-4705-AC4B-A19F-4A00B89577BF}"/>
              </a:ext>
            </a:extLst>
          </p:cNvPr>
          <p:cNvSpPr/>
          <p:nvPr/>
        </p:nvSpPr>
        <p:spPr>
          <a:xfrm>
            <a:off x="5374164" y="46462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2" name="Oval 41">
            <a:extLst>
              <a:ext uri="{FF2B5EF4-FFF2-40B4-BE49-F238E27FC236}">
                <a16:creationId xmlns:a16="http://schemas.microsoft.com/office/drawing/2014/main" id="{94008063-8B11-B14E-9A18-C4CCDFECEA63}"/>
              </a:ext>
            </a:extLst>
          </p:cNvPr>
          <p:cNvSpPr/>
          <p:nvPr/>
        </p:nvSpPr>
        <p:spPr>
          <a:xfrm>
            <a:off x="5367834" y="503987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3" name="Oval 42">
            <a:extLst>
              <a:ext uri="{FF2B5EF4-FFF2-40B4-BE49-F238E27FC236}">
                <a16:creationId xmlns:a16="http://schemas.microsoft.com/office/drawing/2014/main" id="{F17610D6-BEAC-A444-83DA-031B3161BA2C}"/>
              </a:ext>
            </a:extLst>
          </p:cNvPr>
          <p:cNvSpPr/>
          <p:nvPr/>
        </p:nvSpPr>
        <p:spPr>
          <a:xfrm>
            <a:off x="5370241" y="42488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346757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22" grpId="0" animBg="1"/>
      <p:bldP spid="22" grpId="1" animBg="1"/>
      <p:bldP spid="3" grpId="0"/>
      <p:bldP spid="7"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normAutofit/>
          </a:bodyPr>
          <a:lstStyle/>
          <a:p>
            <a:r>
              <a:rPr lang="en-US" dirty="0"/>
              <a:t>Concept Check</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Horse Power</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4308955"/>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467978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a:cxnSpLocks/>
          </p:cNvCxnSpPr>
          <p:nvPr/>
        </p:nvCxnSpPr>
        <p:spPr>
          <a:xfrm flipV="1">
            <a:off x="838202" y="2525040"/>
            <a:ext cx="5562600" cy="2843225"/>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676386" y="25563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59796" y="434210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1379998" y="17521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1837198" y="1643095"/>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1837198" y="1643095"/>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1837198" y="2002660"/>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1837198" y="2002660"/>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269414" y="29284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1176580" y="1643095"/>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502790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409801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598188" y="40490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591858" y="435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82690" y="342396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09578" y="2819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03248" y="344449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294080" y="25146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6" name="Oval 35">
            <a:extLst>
              <a:ext uri="{FF2B5EF4-FFF2-40B4-BE49-F238E27FC236}">
                <a16:creationId xmlns:a16="http://schemas.microsoft.com/office/drawing/2014/main" id="{2D596B3C-810C-0F4B-B5D4-B981BACEE687}"/>
              </a:ext>
            </a:extLst>
          </p:cNvPr>
          <p:cNvSpPr/>
          <p:nvPr/>
        </p:nvSpPr>
        <p:spPr>
          <a:xfrm>
            <a:off x="1420678" y="213380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2C0480-1402-3A40-9010-929A340B2F32}"/>
                  </a:ext>
                </a:extLst>
              </p:cNvPr>
              <p:cNvSpPr txBox="1"/>
              <p:nvPr/>
            </p:nvSpPr>
            <p:spPr>
              <a:xfrm>
                <a:off x="2798035" y="5410200"/>
                <a:ext cx="28887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HP</m:t>
                      </m:r>
                      <m:r>
                        <a:rPr lang="en-US" b="0" i="1" smtClean="0">
                          <a:latin typeface="Cambria Math" panose="02040503050406030204" pitchFamily="18" charset="0"/>
                        </a:rPr>
                        <m:t>=100+50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8" name="TextBox 37">
                <a:extLst>
                  <a:ext uri="{FF2B5EF4-FFF2-40B4-BE49-F238E27FC236}">
                    <a16:creationId xmlns:a16="http://schemas.microsoft.com/office/drawing/2014/main" id="{8C2C0480-1402-3A40-9010-929A340B2F32}"/>
                  </a:ext>
                </a:extLst>
              </p:cNvPr>
              <p:cNvSpPr txBox="1">
                <a:spLocks noRot="1" noChangeAspect="1" noMove="1" noResize="1" noEditPoints="1" noAdjustHandles="1" noChangeArrowheads="1" noChangeShapeType="1" noTextEdit="1"/>
              </p:cNvSpPr>
              <p:nvPr/>
            </p:nvSpPr>
            <p:spPr>
              <a:xfrm>
                <a:off x="2798035" y="5410200"/>
                <a:ext cx="2888740" cy="276999"/>
              </a:xfrm>
              <a:prstGeom prst="rect">
                <a:avLst/>
              </a:prstGeom>
              <a:blipFill>
                <a:blip r:embed="rId5"/>
                <a:stretch>
                  <a:fillRect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46F289B-77EC-5049-B4F2-ACC6958E74EF}"/>
                  </a:ext>
                </a:extLst>
              </p:cNvPr>
              <p:cNvSpPr txBox="1"/>
              <p:nvPr/>
            </p:nvSpPr>
            <p:spPr>
              <a:xfrm>
                <a:off x="6604220" y="1911360"/>
                <a:ext cx="2444207" cy="3041730"/>
              </a:xfrm>
              <a:prstGeom prst="rect">
                <a:avLst/>
              </a:prstGeom>
              <a:noFill/>
            </p:spPr>
            <p:txBody>
              <a:bodyPr wrap="square" rtlCol="0">
                <a:spAutoFit/>
              </a:bodyPr>
              <a:lstStyle/>
              <a:p>
                <a:r>
                  <a:rPr lang="en-US" sz="1200" b="1" dirty="0"/>
                  <a:t>Prediction:</a:t>
                </a:r>
              </a:p>
              <a:p>
                <a:endParaRPr lang="en-US" sz="1200" dirty="0"/>
              </a:p>
              <a:p>
                <a:r>
                  <a:rPr lang="en-US" sz="1200" dirty="0"/>
                  <a:t>What is the estimated horse power of a car that weighs 1200 </a:t>
                </a:r>
                <a:r>
                  <a:rPr lang="en-US" sz="1200" dirty="0" err="1"/>
                  <a:t>lbs</a:t>
                </a:r>
                <a:r>
                  <a:rPr lang="en-US" sz="1200" dirty="0"/>
                  <a:t>?</a:t>
                </a:r>
              </a:p>
              <a:p>
                <a:endParaRPr lang="en-US" sz="1200" dirty="0"/>
              </a:p>
              <a:p>
                <a:endParaRPr lang="en-US" sz="1200" dirty="0"/>
              </a:p>
              <a:p>
                <a:r>
                  <a:rPr lang="en-US" sz="1200" dirty="0"/>
                  <a:t>What is the estimated mean horse power of cars that weigh 1200 </a:t>
                </a:r>
                <a:r>
                  <a:rPr lang="en-US" sz="1200" dirty="0" err="1"/>
                  <a:t>lbs</a:t>
                </a:r>
                <a:r>
                  <a:rPr lang="en-US" sz="1200" dirty="0"/>
                  <a:t>?</a:t>
                </a:r>
              </a:p>
              <a:p>
                <a:endParaRPr lang="en-US" sz="1200" dirty="0"/>
              </a:p>
              <a:p>
                <a:pPr/>
                <a14:m>
                  <m:oMathPara xmlns:m="http://schemas.openxmlformats.org/officeDocument/2006/math">
                    <m:oMathParaPr>
                      <m:jc m:val="centerGroup"/>
                    </m:oMathParaPr>
                    <m:oMath xmlns:m="http://schemas.openxmlformats.org/officeDocument/2006/math">
                      <m:acc>
                        <m:accPr>
                          <m:chr m:val="̂"/>
                          <m:ctrlPr>
                            <a:rPr lang="en-US" sz="1200" i="1">
                              <a:latin typeface="Cambria Math" panose="02040503050406030204" pitchFamily="18" charset="0"/>
                            </a:rPr>
                          </m:ctrlPr>
                        </m:accPr>
                        <m:e>
                          <m:r>
                            <m:rPr>
                              <m:sty m:val="p"/>
                            </m:rPr>
                            <a:rPr lang="en-US" sz="1200">
                              <a:latin typeface="Cambria Math" panose="02040503050406030204" pitchFamily="18" charset="0"/>
                            </a:rPr>
                            <m:t>HP</m:t>
                          </m:r>
                        </m:e>
                      </m:acc>
                      <m:r>
                        <a:rPr lang="en-US" sz="1200" i="1">
                          <a:latin typeface="Cambria Math" panose="02040503050406030204" pitchFamily="18" charset="0"/>
                        </a:rPr>
                        <m:t>=100+50</m:t>
                      </m:r>
                      <m:r>
                        <a:rPr lang="en-US" sz="1200" i="1">
                          <a:latin typeface="Cambria Math" panose="02040503050406030204" pitchFamily="18" charset="0"/>
                        </a:rPr>
                        <m:t>𝑊𝑒𝑖𝑔h𝑡</m:t>
                      </m:r>
                    </m:oMath>
                  </m:oMathPara>
                </a14:m>
                <a:endParaRPr lang="en-US" sz="1200" dirty="0"/>
              </a:p>
              <a:p>
                <a:pPr/>
                <a14:m>
                  <m:oMathPara xmlns:m="http://schemas.openxmlformats.org/officeDocument/2006/math">
                    <m:oMathParaPr>
                      <m:jc m:val="centerGroup"/>
                    </m:oMathParaPr>
                    <m:oMath xmlns:m="http://schemas.openxmlformats.org/officeDocument/2006/math">
                      <m:acc>
                        <m:accPr>
                          <m:chr m:val="̂"/>
                          <m:ctrlPr>
                            <a:rPr lang="en-US" sz="1200" i="1">
                              <a:latin typeface="Cambria Math" panose="02040503050406030204" pitchFamily="18" charset="0"/>
                            </a:rPr>
                          </m:ctrlPr>
                        </m:accPr>
                        <m:e>
                          <m:r>
                            <a:rPr lang="en-US" sz="1200" b="0" i="1" smtClean="0">
                              <a:latin typeface="Cambria Math" panose="02040503050406030204" pitchFamily="18" charset="0"/>
                            </a:rPr>
                            <m:t>𝐻𝑃</m:t>
                          </m:r>
                        </m:e>
                      </m:acc>
                      <m:r>
                        <a:rPr lang="en-US" sz="1200" i="1">
                          <a:latin typeface="Cambria Math" panose="02040503050406030204" pitchFamily="18" charset="0"/>
                        </a:rPr>
                        <m:t>=</m:t>
                      </m:r>
                      <m:r>
                        <a:rPr lang="en-US" sz="1200" b="0" i="1" smtClean="0">
                          <a:latin typeface="Cambria Math" panose="02040503050406030204" pitchFamily="18" charset="0"/>
                        </a:rPr>
                        <m:t>100+</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50</m:t>
                          </m:r>
                          <m:r>
                            <a:rPr lang="en-US" sz="1200" b="0" i="1" smtClean="0">
                              <a:latin typeface="Cambria Math" panose="02040503050406030204" pitchFamily="18" charset="0"/>
                            </a:rPr>
                            <m:t>𝑚𝑝𝑔</m:t>
                          </m:r>
                        </m:num>
                        <m:den>
                          <m:r>
                            <a:rPr lang="en-US" sz="1200" b="0" i="1" smtClean="0">
                              <a:latin typeface="Cambria Math" panose="02040503050406030204" pitchFamily="18" charset="0"/>
                            </a:rPr>
                            <m:t>1</m:t>
                          </m:r>
                          <m:r>
                            <a:rPr lang="en-US" sz="1200" b="0" i="1" smtClean="0">
                              <a:latin typeface="Cambria Math" panose="02040503050406030204" pitchFamily="18" charset="0"/>
                            </a:rPr>
                            <m:t>𝐾</m:t>
                          </m:r>
                        </m:den>
                      </m:f>
                      <m:r>
                        <a:rPr lang="en-US" sz="1200" b="0" i="1" smtClean="0">
                          <a:latin typeface="Cambria Math" panose="02040503050406030204" pitchFamily="18" charset="0"/>
                        </a:rPr>
                        <m:t>∗2.5</m:t>
                      </m:r>
                      <m:r>
                        <a:rPr lang="en-US" sz="1200" b="0" i="1" smtClean="0">
                          <a:latin typeface="Cambria Math" panose="02040503050406030204" pitchFamily="18" charset="0"/>
                        </a:rPr>
                        <m:t>𝐾</m:t>
                      </m:r>
                    </m:oMath>
                  </m:oMathPara>
                </a14:m>
                <a:endParaRPr lang="en-US" sz="1200" dirty="0"/>
              </a:p>
              <a:p>
                <a:pPr/>
                <a14:m>
                  <m:oMathPara xmlns:m="http://schemas.openxmlformats.org/officeDocument/2006/math">
                    <m:oMathParaPr>
                      <m:jc m:val="centerGroup"/>
                    </m:oMathParaPr>
                    <m:oMath xmlns:m="http://schemas.openxmlformats.org/officeDocument/2006/math">
                      <m:acc>
                        <m:accPr>
                          <m:chr m:val="̂"/>
                          <m:ctrlPr>
                            <a:rPr lang="en-US" sz="1200" i="1">
                              <a:latin typeface="Cambria Math" panose="02040503050406030204" pitchFamily="18" charset="0"/>
                            </a:rPr>
                          </m:ctrlPr>
                        </m:accPr>
                        <m:e>
                          <m:r>
                            <a:rPr lang="en-US" sz="1200" b="0" i="1" smtClean="0">
                              <a:latin typeface="Cambria Math" panose="02040503050406030204" pitchFamily="18" charset="0"/>
                            </a:rPr>
                            <m:t>𝐻𝑃</m:t>
                          </m:r>
                        </m:e>
                      </m:acc>
                      <m:r>
                        <a:rPr lang="en-US" sz="1200" i="1">
                          <a:latin typeface="Cambria Math" panose="02040503050406030204" pitchFamily="18" charset="0"/>
                        </a:rPr>
                        <m:t>=</m:t>
                      </m:r>
                      <m:r>
                        <a:rPr lang="en-US" sz="1200" b="0" i="1" smtClean="0">
                          <a:latin typeface="Cambria Math" panose="02040503050406030204" pitchFamily="18" charset="0"/>
                        </a:rPr>
                        <m:t>100+125</m:t>
                      </m:r>
                    </m:oMath>
                  </m:oMathPara>
                </a14:m>
                <a:endParaRPr lang="en-US" sz="1200" dirty="0"/>
              </a:p>
              <a:p>
                <a:pPr/>
                <a14:m>
                  <m:oMathPara xmlns:m="http://schemas.openxmlformats.org/officeDocument/2006/math">
                    <m:oMathParaPr>
                      <m:jc m:val="centerGroup"/>
                    </m:oMathParaPr>
                    <m:oMath xmlns:m="http://schemas.openxmlformats.org/officeDocument/2006/math">
                      <m:acc>
                        <m:accPr>
                          <m:chr m:val="̂"/>
                          <m:ctrlPr>
                            <a:rPr lang="en-US" sz="1200" i="1">
                              <a:latin typeface="Cambria Math" panose="02040503050406030204" pitchFamily="18" charset="0"/>
                            </a:rPr>
                          </m:ctrlPr>
                        </m:accPr>
                        <m:e>
                          <m:r>
                            <a:rPr lang="en-US" sz="1200" b="0" i="1" smtClean="0">
                              <a:latin typeface="Cambria Math" panose="02040503050406030204" pitchFamily="18" charset="0"/>
                            </a:rPr>
                            <m:t>𝐻𝑃</m:t>
                          </m:r>
                        </m:e>
                      </m:acc>
                      <m:r>
                        <a:rPr lang="en-US" sz="1200" i="1">
                          <a:latin typeface="Cambria Math" panose="02040503050406030204" pitchFamily="18" charset="0"/>
                        </a:rPr>
                        <m:t>=</m:t>
                      </m:r>
                      <m:r>
                        <a:rPr lang="en-US" sz="1200" b="0" i="1" smtClean="0">
                          <a:latin typeface="Cambria Math" panose="02040503050406030204" pitchFamily="18" charset="0"/>
                        </a:rPr>
                        <m:t>225</m:t>
                      </m:r>
                    </m:oMath>
                  </m:oMathPara>
                </a14:m>
                <a:endParaRPr lang="en-US" sz="1200" dirty="0"/>
              </a:p>
            </p:txBody>
          </p:sp>
        </mc:Choice>
        <mc:Fallback xmlns="">
          <p:sp>
            <p:nvSpPr>
              <p:cNvPr id="39" name="TextBox 38">
                <a:extLst>
                  <a:ext uri="{FF2B5EF4-FFF2-40B4-BE49-F238E27FC236}">
                    <a16:creationId xmlns:a16="http://schemas.microsoft.com/office/drawing/2014/main" id="{446F289B-77EC-5049-B4F2-ACC6958E74EF}"/>
                  </a:ext>
                </a:extLst>
              </p:cNvPr>
              <p:cNvSpPr txBox="1">
                <a:spLocks noRot="1" noChangeAspect="1" noMove="1" noResize="1" noEditPoints="1" noAdjustHandles="1" noChangeArrowheads="1" noChangeShapeType="1" noTextEdit="1"/>
              </p:cNvSpPr>
              <p:nvPr/>
            </p:nvSpPr>
            <p:spPr>
              <a:xfrm>
                <a:off x="6604220" y="1911360"/>
                <a:ext cx="2444207" cy="304173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DA397D-6B2D-6D49-BB09-F9FD46D96EF1}"/>
                  </a:ext>
                </a:extLst>
              </p:cNvPr>
              <p:cNvSpPr txBox="1"/>
              <p:nvPr/>
            </p:nvSpPr>
            <p:spPr>
              <a:xfrm>
                <a:off x="2987973" y="5715000"/>
                <a:ext cx="2346027" cy="2841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m:rPr>
                              <m:sty m:val="p"/>
                            </m:rPr>
                            <a:rPr lang="en-US">
                              <a:latin typeface="Cambria Math" panose="02040503050406030204" pitchFamily="18" charset="0"/>
                            </a:rPr>
                            <m:t>HP</m:t>
                          </m:r>
                        </m:e>
                      </m:acc>
                      <m:r>
                        <a:rPr lang="en-US" b="0" i="1" smtClean="0">
                          <a:latin typeface="Cambria Math" panose="02040503050406030204" pitchFamily="18" charset="0"/>
                        </a:rPr>
                        <m:t>=100+50</m:t>
                      </m:r>
                      <m:r>
                        <a:rPr lang="en-US" b="0" i="1" smtClean="0">
                          <a:latin typeface="Cambria Math" panose="02040503050406030204" pitchFamily="18" charset="0"/>
                        </a:rPr>
                        <m:t>𝑊𝑒𝑖𝑔h𝑡</m:t>
                      </m:r>
                    </m:oMath>
                  </m:oMathPara>
                </a14:m>
                <a:endParaRPr lang="en-US" dirty="0"/>
              </a:p>
            </p:txBody>
          </p:sp>
        </mc:Choice>
        <mc:Fallback xmlns="">
          <p:sp>
            <p:nvSpPr>
              <p:cNvPr id="40" name="TextBox 39">
                <a:extLst>
                  <a:ext uri="{FF2B5EF4-FFF2-40B4-BE49-F238E27FC236}">
                    <a16:creationId xmlns:a16="http://schemas.microsoft.com/office/drawing/2014/main" id="{5EDA397D-6B2D-6D49-BB09-F9FD46D96EF1}"/>
                  </a:ext>
                </a:extLst>
              </p:cNvPr>
              <p:cNvSpPr txBox="1">
                <a:spLocks noRot="1" noChangeAspect="1" noMove="1" noResize="1" noEditPoints="1" noAdjustHandles="1" noChangeArrowheads="1" noChangeShapeType="1" noTextEdit="1"/>
              </p:cNvSpPr>
              <p:nvPr/>
            </p:nvSpPr>
            <p:spPr>
              <a:xfrm>
                <a:off x="2987973" y="5715000"/>
                <a:ext cx="2346027" cy="284180"/>
              </a:xfrm>
              <a:prstGeom prst="rect">
                <a:avLst/>
              </a:prstGeom>
              <a:blipFill>
                <a:blip r:embed="rId7"/>
                <a:stretch>
                  <a:fillRect l="-1075" t="-17391" r="-2151" b="-34783"/>
                </a:stretch>
              </a:blipFill>
            </p:spPr>
            <p:txBody>
              <a:bodyPr/>
              <a:lstStyle/>
              <a:p>
                <a:r>
                  <a:rPr lang="en-US">
                    <a:noFill/>
                  </a:rPr>
                  <a:t> </a:t>
                </a:r>
              </a:p>
            </p:txBody>
          </p:sp>
        </mc:Fallback>
      </mc:AlternateContent>
    </p:spTree>
    <p:extLst>
      <p:ext uri="{BB962C8B-B14F-4D97-AF65-F5344CB8AC3E}">
        <p14:creationId xmlns:p14="http://schemas.microsoft.com/office/powerpoint/2010/main" val="99668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9">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9">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2" grpId="0" animBg="1"/>
      <p:bldP spid="38" grpId="0"/>
      <p:bldP spid="4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F6BB2-7B19-6F4E-87CF-89FE4702C7D0}"/>
              </a:ext>
            </a:extLst>
          </p:cNvPr>
          <p:cNvSpPr>
            <a:spLocks noGrp="1"/>
          </p:cNvSpPr>
          <p:nvPr>
            <p:ph type="title"/>
          </p:nvPr>
        </p:nvSpPr>
        <p:spPr/>
        <p:txBody>
          <a:bodyPr/>
          <a:lstStyle/>
          <a:p>
            <a:r>
              <a:rPr lang="en-US" dirty="0"/>
              <a:t>The Data Science Pipeline</a:t>
            </a:r>
          </a:p>
        </p:txBody>
      </p:sp>
      <p:pic>
        <p:nvPicPr>
          <p:cNvPr id="4" name="Picture 3">
            <a:extLst>
              <a:ext uri="{FF2B5EF4-FFF2-40B4-BE49-F238E27FC236}">
                <a16:creationId xmlns:a16="http://schemas.microsoft.com/office/drawing/2014/main" id="{43A84B57-A8BE-7E45-85D3-E0432F95BFC3}"/>
              </a:ext>
            </a:extLst>
          </p:cNvPr>
          <p:cNvPicPr>
            <a:picLocks noChangeAspect="1"/>
          </p:cNvPicPr>
          <p:nvPr/>
        </p:nvPicPr>
        <p:blipFill>
          <a:blip r:embed="rId2"/>
          <a:stretch>
            <a:fillRect/>
          </a:stretch>
        </p:blipFill>
        <p:spPr>
          <a:xfrm>
            <a:off x="1381125" y="2667000"/>
            <a:ext cx="6381750" cy="2349869"/>
          </a:xfrm>
          <a:prstGeom prst="rect">
            <a:avLst/>
          </a:prstGeom>
        </p:spPr>
      </p:pic>
      <p:sp>
        <p:nvSpPr>
          <p:cNvPr id="5" name="Rectangle 4">
            <a:extLst>
              <a:ext uri="{FF2B5EF4-FFF2-40B4-BE49-F238E27FC236}">
                <a16:creationId xmlns:a16="http://schemas.microsoft.com/office/drawing/2014/main" id="{91C07249-C720-B34B-89DD-40288CF59B0D}"/>
              </a:ext>
            </a:extLst>
          </p:cNvPr>
          <p:cNvSpPr/>
          <p:nvPr/>
        </p:nvSpPr>
        <p:spPr>
          <a:xfrm>
            <a:off x="4711700" y="4025900"/>
            <a:ext cx="706975" cy="3231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9112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351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fontScale="90000"/>
          </a:bodyPr>
          <a:lstStyle/>
          <a:p>
            <a:r>
              <a:rPr lang="en-US" sz="3900" dirty="0"/>
              <a:t>SLR | Interpretation: Intercept and Slope</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31232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normAutofit fontScale="90000"/>
          </a:bodyPr>
          <a:lstStyle/>
          <a:p>
            <a:r>
              <a:rPr lang="en-US" dirty="0"/>
              <a:t>Interpreting the Intercept and Slope</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MPG</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2710046"/>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3080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p:nvPr/>
        </p:nvCxnSpPr>
        <p:spPr>
          <a:xfrm>
            <a:off x="838201" y="2699878"/>
            <a:ext cx="5257799"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740972" y="4232755"/>
            <a:ext cx="2178213" cy="938677"/>
          </a:xfrm>
          <a:prstGeom prst="rect">
            <a:avLst/>
          </a:prstGeom>
        </p:spPr>
      </p:pic>
      <p:sp>
        <p:nvSpPr>
          <p:cNvPr id="19" name="Oval 18">
            <a:extLst>
              <a:ext uri="{FF2B5EF4-FFF2-40B4-BE49-F238E27FC236}">
                <a16:creationId xmlns:a16="http://schemas.microsoft.com/office/drawing/2014/main" id="{FEB1ABBE-81FB-3A41-A30E-E522DEED26F4}"/>
              </a:ext>
            </a:extLst>
          </p:cNvPr>
          <p:cNvSpPr/>
          <p:nvPr/>
        </p:nvSpPr>
        <p:spPr>
          <a:xfrm>
            <a:off x="2946618" y="167575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3403818" y="1566687"/>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3403818" y="1566687"/>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3403818" y="1926252"/>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3403818" y="1926252"/>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334000" y="4604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2743200" y="1566687"/>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D596B3C-810C-0F4B-B5D4-B981BACEE687}"/>
              </a:ext>
            </a:extLst>
          </p:cNvPr>
          <p:cNvSpPr/>
          <p:nvPr/>
        </p:nvSpPr>
        <p:spPr>
          <a:xfrm>
            <a:off x="2987298" y="2057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10470B-BD8B-4D40-8930-C0B499E3A718}"/>
                  </a:ext>
                </a:extLst>
              </p:cNvPr>
              <p:cNvSpPr txBox="1"/>
              <p:nvPr/>
            </p:nvSpPr>
            <p:spPr>
              <a:xfrm>
                <a:off x="783854" y="5225608"/>
                <a:ext cx="28636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=50−10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 name="TextBox 2">
                <a:extLst>
                  <a:ext uri="{FF2B5EF4-FFF2-40B4-BE49-F238E27FC236}">
                    <a16:creationId xmlns:a16="http://schemas.microsoft.com/office/drawing/2014/main" id="{F410470B-BD8B-4D40-8930-C0B499E3A718}"/>
                  </a:ext>
                </a:extLst>
              </p:cNvPr>
              <p:cNvSpPr txBox="1">
                <a:spLocks noRot="1" noChangeAspect="1" noMove="1" noResize="1" noEditPoints="1" noAdjustHandles="1" noChangeArrowheads="1" noChangeShapeType="1" noTextEdit="1"/>
              </p:cNvSpPr>
              <p:nvPr/>
            </p:nvSpPr>
            <p:spPr>
              <a:xfrm>
                <a:off x="783854" y="5225608"/>
                <a:ext cx="2863604" cy="276999"/>
              </a:xfrm>
              <a:prstGeom prst="rect">
                <a:avLst/>
              </a:prstGeom>
              <a:blipFill>
                <a:blip r:embed="rId5"/>
                <a:stretch>
                  <a:fillRect l="-885" b="-3913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A3B618A-1CD0-C847-99E0-33ACD5D07858}"/>
              </a:ext>
            </a:extLst>
          </p:cNvPr>
          <p:cNvSpPr txBox="1"/>
          <p:nvPr/>
        </p:nvSpPr>
        <p:spPr>
          <a:xfrm>
            <a:off x="6553200" y="2021681"/>
            <a:ext cx="2461003" cy="3693319"/>
          </a:xfrm>
          <a:prstGeom prst="rect">
            <a:avLst/>
          </a:prstGeom>
          <a:noFill/>
        </p:spPr>
        <p:txBody>
          <a:bodyPr wrap="square" rtlCol="0">
            <a:spAutoFit/>
          </a:bodyPr>
          <a:lstStyle/>
          <a:p>
            <a:r>
              <a:rPr lang="en-US" b="1" dirty="0"/>
              <a:t>Interpretation:</a:t>
            </a:r>
          </a:p>
          <a:p>
            <a:endParaRPr lang="en-US" dirty="0"/>
          </a:p>
          <a:p>
            <a:r>
              <a:rPr lang="en-US" dirty="0"/>
              <a:t>Intercept:  A car that weighs 0lbs is estimated to get 50mpg.  </a:t>
            </a:r>
          </a:p>
          <a:p>
            <a:r>
              <a:rPr lang="en-US" dirty="0"/>
              <a:t>Extrapolation!</a:t>
            </a:r>
          </a:p>
          <a:p>
            <a:endParaRPr lang="en-US" dirty="0"/>
          </a:p>
          <a:p>
            <a:r>
              <a:rPr lang="en-US" dirty="0"/>
              <a:t>Slope: For each additional 1,000 </a:t>
            </a:r>
            <a:r>
              <a:rPr lang="en-US" dirty="0" err="1"/>
              <a:t>lbs</a:t>
            </a:r>
            <a:r>
              <a:rPr lang="en-US" dirty="0"/>
              <a:t> added to the car, the car is estimated to get 10 less mpg.  </a:t>
            </a:r>
          </a:p>
        </p:txBody>
      </p:sp>
      <p:sp>
        <p:nvSpPr>
          <p:cNvPr id="34" name="Oval 33">
            <a:extLst>
              <a:ext uri="{FF2B5EF4-FFF2-40B4-BE49-F238E27FC236}">
                <a16:creationId xmlns:a16="http://schemas.microsoft.com/office/drawing/2014/main" id="{FD539E7D-585B-BF47-803C-CAA6F32A9124}"/>
              </a:ext>
            </a:extLst>
          </p:cNvPr>
          <p:cNvSpPr/>
          <p:nvPr/>
        </p:nvSpPr>
        <p:spPr>
          <a:xfrm>
            <a:off x="1871371" y="31211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5" name="Oval 34">
            <a:extLst>
              <a:ext uri="{FF2B5EF4-FFF2-40B4-BE49-F238E27FC236}">
                <a16:creationId xmlns:a16="http://schemas.microsoft.com/office/drawing/2014/main" id="{CB6E692A-B10C-8B46-9AE2-3A9A72762EDC}"/>
              </a:ext>
            </a:extLst>
          </p:cNvPr>
          <p:cNvSpPr/>
          <p:nvPr/>
        </p:nvSpPr>
        <p:spPr>
          <a:xfrm>
            <a:off x="1868964" y="35331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Oval 36">
            <a:extLst>
              <a:ext uri="{FF2B5EF4-FFF2-40B4-BE49-F238E27FC236}">
                <a16:creationId xmlns:a16="http://schemas.microsoft.com/office/drawing/2014/main" id="{A5E1DFAD-E873-B24F-8728-347957067742}"/>
              </a:ext>
            </a:extLst>
          </p:cNvPr>
          <p:cNvSpPr/>
          <p:nvPr/>
        </p:nvSpPr>
        <p:spPr>
          <a:xfrm>
            <a:off x="1859796" y="269587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8" name="Oval 37">
            <a:extLst>
              <a:ext uri="{FF2B5EF4-FFF2-40B4-BE49-F238E27FC236}">
                <a16:creationId xmlns:a16="http://schemas.microsoft.com/office/drawing/2014/main" id="{79D7D2BF-7F1F-2E4F-A074-EA19E8C3E017}"/>
              </a:ext>
            </a:extLst>
          </p:cNvPr>
          <p:cNvSpPr/>
          <p:nvPr/>
        </p:nvSpPr>
        <p:spPr>
          <a:xfrm>
            <a:off x="3621338" y="386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9" name="Oval 38">
            <a:extLst>
              <a:ext uri="{FF2B5EF4-FFF2-40B4-BE49-F238E27FC236}">
                <a16:creationId xmlns:a16="http://schemas.microsoft.com/office/drawing/2014/main" id="{A10E9CE1-A011-2043-81A3-9A7126029BFB}"/>
              </a:ext>
            </a:extLst>
          </p:cNvPr>
          <p:cNvSpPr/>
          <p:nvPr/>
        </p:nvSpPr>
        <p:spPr>
          <a:xfrm>
            <a:off x="3615008" y="42149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0" name="Oval 39">
            <a:extLst>
              <a:ext uri="{FF2B5EF4-FFF2-40B4-BE49-F238E27FC236}">
                <a16:creationId xmlns:a16="http://schemas.microsoft.com/office/drawing/2014/main" id="{4981A465-93BA-AB43-80BC-69E6D3C9B611}"/>
              </a:ext>
            </a:extLst>
          </p:cNvPr>
          <p:cNvSpPr/>
          <p:nvPr/>
        </p:nvSpPr>
        <p:spPr>
          <a:xfrm>
            <a:off x="3605840" y="34934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1" name="Oval 40">
            <a:extLst>
              <a:ext uri="{FF2B5EF4-FFF2-40B4-BE49-F238E27FC236}">
                <a16:creationId xmlns:a16="http://schemas.microsoft.com/office/drawing/2014/main" id="{C98C633B-D275-2649-B41E-1C1E04A23B42}"/>
              </a:ext>
            </a:extLst>
          </p:cNvPr>
          <p:cNvSpPr/>
          <p:nvPr/>
        </p:nvSpPr>
        <p:spPr>
          <a:xfrm>
            <a:off x="5374164" y="46462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2" name="Oval 41">
            <a:extLst>
              <a:ext uri="{FF2B5EF4-FFF2-40B4-BE49-F238E27FC236}">
                <a16:creationId xmlns:a16="http://schemas.microsoft.com/office/drawing/2014/main" id="{066498C2-31C4-0641-82A4-FAA376785AE2}"/>
              </a:ext>
            </a:extLst>
          </p:cNvPr>
          <p:cNvSpPr/>
          <p:nvPr/>
        </p:nvSpPr>
        <p:spPr>
          <a:xfrm>
            <a:off x="5367834" y="503987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3" name="Oval 42">
            <a:extLst>
              <a:ext uri="{FF2B5EF4-FFF2-40B4-BE49-F238E27FC236}">
                <a16:creationId xmlns:a16="http://schemas.microsoft.com/office/drawing/2014/main" id="{DDD06F9B-63DB-6D4A-91A8-C7B9FCB24E63}"/>
              </a:ext>
            </a:extLst>
          </p:cNvPr>
          <p:cNvSpPr/>
          <p:nvPr/>
        </p:nvSpPr>
        <p:spPr>
          <a:xfrm>
            <a:off x="5370241" y="42488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51728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22" grpId="0" animBg="1"/>
      <p:bldP spid="22" grpId="1" animBg="1"/>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normAutofit fontScale="90000"/>
          </a:bodyPr>
          <a:lstStyle/>
          <a:p>
            <a:r>
              <a:rPr lang="en-US" dirty="0"/>
              <a:t>Interpreting the Intercept and Slope</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Horse Power</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4308955"/>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467978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a:cxnSpLocks/>
          </p:cNvCxnSpPr>
          <p:nvPr/>
        </p:nvCxnSpPr>
        <p:spPr>
          <a:xfrm flipV="1">
            <a:off x="838202" y="2525040"/>
            <a:ext cx="5562600" cy="2843225"/>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676386" y="25563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59796" y="434210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1379998" y="17521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1837198" y="1643095"/>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1837198" y="1643095"/>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1837198" y="2002660"/>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1837198" y="2002660"/>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269414" y="29284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1176580" y="1643095"/>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502790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409801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598188" y="40490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591858" y="435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82690" y="342396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09578" y="2819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03248" y="344449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294080" y="25146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6" name="Oval 35">
            <a:extLst>
              <a:ext uri="{FF2B5EF4-FFF2-40B4-BE49-F238E27FC236}">
                <a16:creationId xmlns:a16="http://schemas.microsoft.com/office/drawing/2014/main" id="{2D596B3C-810C-0F4B-B5D4-B981BACEE687}"/>
              </a:ext>
            </a:extLst>
          </p:cNvPr>
          <p:cNvSpPr/>
          <p:nvPr/>
        </p:nvSpPr>
        <p:spPr>
          <a:xfrm>
            <a:off x="1420678" y="213380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TextBox 36">
            <a:extLst>
              <a:ext uri="{FF2B5EF4-FFF2-40B4-BE49-F238E27FC236}">
                <a16:creationId xmlns:a16="http://schemas.microsoft.com/office/drawing/2014/main" id="{BCB17D31-A0CD-5248-A90B-BE2ED6C6F543}"/>
              </a:ext>
            </a:extLst>
          </p:cNvPr>
          <p:cNvSpPr txBox="1"/>
          <p:nvPr/>
        </p:nvSpPr>
        <p:spPr>
          <a:xfrm>
            <a:off x="6553200" y="2021681"/>
            <a:ext cx="2461003" cy="3970318"/>
          </a:xfrm>
          <a:prstGeom prst="rect">
            <a:avLst/>
          </a:prstGeom>
          <a:noFill/>
        </p:spPr>
        <p:txBody>
          <a:bodyPr wrap="square" rtlCol="0">
            <a:spAutoFit/>
          </a:bodyPr>
          <a:lstStyle/>
          <a:p>
            <a:r>
              <a:rPr lang="en-US" b="1" dirty="0"/>
              <a:t>Interpretation:</a:t>
            </a:r>
          </a:p>
          <a:p>
            <a:endParaRPr lang="en-US" dirty="0"/>
          </a:p>
          <a:p>
            <a:r>
              <a:rPr lang="en-US" dirty="0"/>
              <a:t>Intercept:  A car that weighs 0lbs is estimated to have 100 horsepower</a:t>
            </a:r>
          </a:p>
          <a:p>
            <a:r>
              <a:rPr lang="en-US" dirty="0"/>
              <a:t>Extrapolation!</a:t>
            </a:r>
          </a:p>
          <a:p>
            <a:endParaRPr lang="en-US" dirty="0"/>
          </a:p>
          <a:p>
            <a:r>
              <a:rPr lang="en-US" dirty="0"/>
              <a:t>Slope: For each additional 1,000 </a:t>
            </a:r>
            <a:r>
              <a:rPr lang="en-US" dirty="0" err="1"/>
              <a:t>lbs</a:t>
            </a:r>
            <a:r>
              <a:rPr lang="en-US" dirty="0"/>
              <a:t> added to the car, the car is estimated to have 50 more horsepower.  </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2C0480-1402-3A40-9010-929A340B2F32}"/>
                  </a:ext>
                </a:extLst>
              </p:cNvPr>
              <p:cNvSpPr txBox="1"/>
              <p:nvPr/>
            </p:nvSpPr>
            <p:spPr>
              <a:xfrm>
                <a:off x="2748497" y="5557608"/>
                <a:ext cx="29918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=100+50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8" name="TextBox 37">
                <a:extLst>
                  <a:ext uri="{FF2B5EF4-FFF2-40B4-BE49-F238E27FC236}">
                    <a16:creationId xmlns:a16="http://schemas.microsoft.com/office/drawing/2014/main" id="{8C2C0480-1402-3A40-9010-929A340B2F32}"/>
                  </a:ext>
                </a:extLst>
              </p:cNvPr>
              <p:cNvSpPr txBox="1">
                <a:spLocks noRot="1" noChangeAspect="1" noMove="1" noResize="1" noEditPoints="1" noAdjustHandles="1" noChangeArrowheads="1" noChangeShapeType="1" noTextEdit="1"/>
              </p:cNvSpPr>
              <p:nvPr/>
            </p:nvSpPr>
            <p:spPr>
              <a:xfrm>
                <a:off x="2748497" y="5557608"/>
                <a:ext cx="2991845" cy="276999"/>
              </a:xfrm>
              <a:prstGeom prst="rect">
                <a:avLst/>
              </a:prstGeom>
              <a:blipFill>
                <a:blip r:embed="rId6"/>
                <a:stretch>
                  <a:fillRect l="-1271" t="-4545" b="-40909"/>
                </a:stretch>
              </a:blipFill>
            </p:spPr>
            <p:txBody>
              <a:bodyPr/>
              <a:lstStyle/>
              <a:p>
                <a:r>
                  <a:rPr lang="en-US">
                    <a:noFill/>
                  </a:rPr>
                  <a:t> </a:t>
                </a:r>
              </a:p>
            </p:txBody>
          </p:sp>
        </mc:Fallback>
      </mc:AlternateContent>
    </p:spTree>
    <p:extLst>
      <p:ext uri="{BB962C8B-B14F-4D97-AF65-F5344CB8AC3E}">
        <p14:creationId xmlns:p14="http://schemas.microsoft.com/office/powerpoint/2010/main" val="186199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2" grpId="0" animBg="1"/>
      <p:bldP spid="3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normAutofit/>
          </a:bodyPr>
          <a:lstStyle/>
          <a:p>
            <a:r>
              <a:rPr lang="en-US" dirty="0"/>
              <a:t>Concept Check</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Horse Power</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4308955"/>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467978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a:cxnSpLocks/>
          </p:cNvCxnSpPr>
          <p:nvPr/>
        </p:nvCxnSpPr>
        <p:spPr>
          <a:xfrm flipV="1">
            <a:off x="838202" y="2525040"/>
            <a:ext cx="5562600" cy="2843225"/>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676386" y="25563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59796" y="434210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1379998" y="17521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1837198" y="1643095"/>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1837198" y="1643095"/>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1837198" y="2002660"/>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1837198" y="2002660"/>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269414" y="29284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1176580" y="1643095"/>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502790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409801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598188" y="40490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591858" y="435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82690" y="342396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09578" y="2819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03248" y="344449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294080" y="25146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6" name="Oval 35">
            <a:extLst>
              <a:ext uri="{FF2B5EF4-FFF2-40B4-BE49-F238E27FC236}">
                <a16:creationId xmlns:a16="http://schemas.microsoft.com/office/drawing/2014/main" id="{2D596B3C-810C-0F4B-B5D4-B981BACEE687}"/>
              </a:ext>
            </a:extLst>
          </p:cNvPr>
          <p:cNvSpPr/>
          <p:nvPr/>
        </p:nvSpPr>
        <p:spPr>
          <a:xfrm>
            <a:off x="1420678" y="213380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2C0480-1402-3A40-9010-929A340B2F32}"/>
                  </a:ext>
                </a:extLst>
              </p:cNvPr>
              <p:cNvSpPr txBox="1"/>
              <p:nvPr/>
            </p:nvSpPr>
            <p:spPr>
              <a:xfrm>
                <a:off x="2748497" y="5557608"/>
                <a:ext cx="29918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=100+50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8" name="TextBox 37">
                <a:extLst>
                  <a:ext uri="{FF2B5EF4-FFF2-40B4-BE49-F238E27FC236}">
                    <a16:creationId xmlns:a16="http://schemas.microsoft.com/office/drawing/2014/main" id="{8C2C0480-1402-3A40-9010-929A340B2F32}"/>
                  </a:ext>
                </a:extLst>
              </p:cNvPr>
              <p:cNvSpPr txBox="1">
                <a:spLocks noRot="1" noChangeAspect="1" noMove="1" noResize="1" noEditPoints="1" noAdjustHandles="1" noChangeArrowheads="1" noChangeShapeType="1" noTextEdit="1"/>
              </p:cNvSpPr>
              <p:nvPr/>
            </p:nvSpPr>
            <p:spPr>
              <a:xfrm>
                <a:off x="2748497" y="5557608"/>
                <a:ext cx="2991845" cy="276999"/>
              </a:xfrm>
              <a:prstGeom prst="rect">
                <a:avLst/>
              </a:prstGeom>
              <a:blipFill>
                <a:blip r:embed="rId5"/>
                <a:stretch>
                  <a:fillRect l="-1271" t="-4545" b="-40909"/>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446F289B-77EC-5049-B4F2-ACC6958E74EF}"/>
              </a:ext>
            </a:extLst>
          </p:cNvPr>
          <p:cNvSpPr txBox="1"/>
          <p:nvPr/>
        </p:nvSpPr>
        <p:spPr>
          <a:xfrm>
            <a:off x="6212945" y="3572449"/>
            <a:ext cx="2444207" cy="2123658"/>
          </a:xfrm>
          <a:prstGeom prst="rect">
            <a:avLst/>
          </a:prstGeom>
          <a:noFill/>
        </p:spPr>
        <p:txBody>
          <a:bodyPr wrap="square" rtlCol="0">
            <a:spAutoFit/>
          </a:bodyPr>
          <a:lstStyle/>
          <a:p>
            <a:r>
              <a:rPr lang="en-US" sz="1200" b="1" dirty="0"/>
              <a:t>Interpret</a:t>
            </a:r>
          </a:p>
          <a:p>
            <a:endParaRPr lang="en-US" sz="1200" dirty="0"/>
          </a:p>
          <a:p>
            <a:endParaRPr lang="en-US" sz="1200" dirty="0"/>
          </a:p>
          <a:p>
            <a:r>
              <a:rPr lang="en-US" sz="1200" dirty="0"/>
              <a:t>What is the correct interpretation of the intercept? </a:t>
            </a:r>
          </a:p>
          <a:p>
            <a:endParaRPr lang="en-US" sz="1200" dirty="0"/>
          </a:p>
          <a:p>
            <a:endParaRPr lang="en-US" sz="1200" dirty="0"/>
          </a:p>
          <a:p>
            <a:r>
              <a:rPr lang="en-US" sz="1200" dirty="0"/>
              <a:t>What is the correct interpretation of the slope?</a:t>
            </a:r>
          </a:p>
          <a:p>
            <a:endParaRPr lang="en-US" sz="1200" dirty="0"/>
          </a:p>
          <a:p>
            <a:endParaRPr lang="en-US" sz="1200" dirty="0"/>
          </a:p>
        </p:txBody>
      </p:sp>
    </p:spTree>
    <p:extLst>
      <p:ext uri="{BB962C8B-B14F-4D97-AF65-F5344CB8AC3E}">
        <p14:creationId xmlns:p14="http://schemas.microsoft.com/office/powerpoint/2010/main" val="346410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2" grpId="0" animBg="1"/>
      <p:bldP spid="3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910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t>Lightboard | Residuals / SSE</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816849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A6DB-4C2B-5449-87BD-50D4B81E3292}"/>
              </a:ext>
            </a:extLst>
          </p:cNvPr>
          <p:cNvSpPr>
            <a:spLocks noGrp="1"/>
          </p:cNvSpPr>
          <p:nvPr>
            <p:ph type="title"/>
          </p:nvPr>
        </p:nvSpPr>
        <p:spPr/>
        <p:txBody>
          <a:bodyPr/>
          <a:lstStyle/>
          <a:p>
            <a:r>
              <a:rPr lang="en-US" dirty="0"/>
              <a:t>Residuals / SSE</a:t>
            </a:r>
          </a:p>
        </p:txBody>
      </p:sp>
      <p:sp>
        <p:nvSpPr>
          <p:cNvPr id="3" name="Content Placeholder 2">
            <a:extLst>
              <a:ext uri="{FF2B5EF4-FFF2-40B4-BE49-F238E27FC236}">
                <a16:creationId xmlns:a16="http://schemas.microsoft.com/office/drawing/2014/main" id="{BE67F661-0C78-FA40-8451-B3056D998E28}"/>
              </a:ext>
            </a:extLst>
          </p:cNvPr>
          <p:cNvSpPr>
            <a:spLocks noGrp="1"/>
          </p:cNvSpPr>
          <p:nvPr>
            <p:ph idx="1"/>
          </p:nvPr>
        </p:nvSpPr>
        <p:spPr/>
        <p:txBody>
          <a:bodyPr/>
          <a:lstStyle/>
          <a:p>
            <a:r>
              <a:rPr lang="en-US" sz="1800" dirty="0"/>
              <a:t>We will draw a coordinate plane with points and a regression line and draw what the ”residual” is.  </a:t>
            </a:r>
          </a:p>
          <a:p>
            <a:r>
              <a:rPr lang="en-US" sz="1800" dirty="0"/>
              <a:t>We will make the point that a point on the regression line has residual zero.</a:t>
            </a:r>
          </a:p>
          <a:p>
            <a:r>
              <a:rPr lang="en-US" sz="1800" dirty="0"/>
              <a:t>We will ask what the sum of the residuals of a perfect fitting line would be.</a:t>
            </a:r>
          </a:p>
          <a:p>
            <a:r>
              <a:rPr lang="en-US" sz="1800" dirty="0"/>
              <a:t>We will then add up the residuals and show that they could cancel each other out and equal zero even though the line does not fit the data perfectly.  </a:t>
            </a:r>
          </a:p>
          <a:p>
            <a:r>
              <a:rPr lang="en-US" sz="1800" dirty="0"/>
              <a:t>We will then sum the squared residuals and note that statistic as the SSE or SSR.</a:t>
            </a:r>
          </a:p>
        </p:txBody>
      </p:sp>
      <p:pic>
        <p:nvPicPr>
          <p:cNvPr id="5" name="Picture 4">
            <a:extLst>
              <a:ext uri="{FF2B5EF4-FFF2-40B4-BE49-F238E27FC236}">
                <a16:creationId xmlns:a16="http://schemas.microsoft.com/office/drawing/2014/main" id="{729CE338-B26F-914E-BCD9-F0CAEFF50C5B}"/>
              </a:ext>
            </a:extLst>
          </p:cNvPr>
          <p:cNvPicPr>
            <a:picLocks noChangeAspect="1"/>
          </p:cNvPicPr>
          <p:nvPr/>
        </p:nvPicPr>
        <p:blipFill>
          <a:blip r:embed="rId2"/>
          <a:stretch>
            <a:fillRect/>
          </a:stretch>
        </p:blipFill>
        <p:spPr>
          <a:xfrm>
            <a:off x="1676400" y="4267200"/>
            <a:ext cx="2694206" cy="2260600"/>
          </a:xfrm>
          <a:prstGeom prst="rect">
            <a:avLst/>
          </a:prstGeom>
        </p:spPr>
      </p:pic>
    </p:spTree>
    <p:extLst>
      <p:ext uri="{BB962C8B-B14F-4D97-AF65-F5344CB8AC3E}">
        <p14:creationId xmlns:p14="http://schemas.microsoft.com/office/powerpoint/2010/main" val="1031240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938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255BE-85E5-004A-A811-6349C9CBBDB8}"/>
              </a:ext>
            </a:extLst>
          </p:cNvPr>
          <p:cNvSpPr>
            <a:spLocks noGrp="1"/>
          </p:cNvSpPr>
          <p:nvPr>
            <p:ph type="title"/>
          </p:nvPr>
        </p:nvSpPr>
        <p:spPr/>
        <p:txBody>
          <a:bodyPr/>
          <a:lstStyle/>
          <a:p>
            <a:r>
              <a:rPr lang="en-US" dirty="0"/>
              <a:t>Concept Check</a:t>
            </a:r>
          </a:p>
        </p:txBody>
      </p:sp>
      <p:sp>
        <p:nvSpPr>
          <p:cNvPr id="3" name="Content Placeholder 2">
            <a:extLst>
              <a:ext uri="{FF2B5EF4-FFF2-40B4-BE49-F238E27FC236}">
                <a16:creationId xmlns:a16="http://schemas.microsoft.com/office/drawing/2014/main" id="{01FAEAC0-5747-B649-B939-2C2AF58690B4}"/>
              </a:ext>
            </a:extLst>
          </p:cNvPr>
          <p:cNvSpPr>
            <a:spLocks noGrp="1"/>
          </p:cNvSpPr>
          <p:nvPr>
            <p:ph idx="1"/>
          </p:nvPr>
        </p:nvSpPr>
        <p:spPr/>
        <p:txBody>
          <a:bodyPr/>
          <a:lstStyle/>
          <a:p>
            <a:r>
              <a:rPr lang="en-US" dirty="0"/>
              <a:t>Given data and a line… calculate the sum of the residuals and the sum of the squared residuals.  </a:t>
            </a:r>
          </a:p>
        </p:txBody>
      </p:sp>
    </p:spTree>
    <p:extLst>
      <p:ext uri="{BB962C8B-B14F-4D97-AF65-F5344CB8AC3E}">
        <p14:creationId xmlns:p14="http://schemas.microsoft.com/office/powerpoint/2010/main" val="2617165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solidFill>
                  <a:srgbClr val="00B050"/>
                </a:solidFill>
              </a:rPr>
              <a:t>Lightboard</a:t>
            </a:r>
            <a:r>
              <a:rPr lang="en-US" sz="3900" dirty="0"/>
              <a:t> SLR | First Principles</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871572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5930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t>Least Squares Regression Line</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688564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0318-ECC0-8A48-A220-8302DE83AAA6}"/>
              </a:ext>
            </a:extLst>
          </p:cNvPr>
          <p:cNvSpPr>
            <a:spLocks noGrp="1"/>
          </p:cNvSpPr>
          <p:nvPr>
            <p:ph type="title"/>
          </p:nvPr>
        </p:nvSpPr>
        <p:spPr/>
        <p:txBody>
          <a:bodyPr/>
          <a:lstStyle/>
          <a:p>
            <a:r>
              <a:rPr lang="en-US" dirty="0"/>
              <a:t>Least Squares Regression Line</a:t>
            </a:r>
          </a:p>
        </p:txBody>
      </p:sp>
      <p:sp>
        <p:nvSpPr>
          <p:cNvPr id="5" name="Rectangle 4">
            <a:extLst>
              <a:ext uri="{FF2B5EF4-FFF2-40B4-BE49-F238E27FC236}">
                <a16:creationId xmlns:a16="http://schemas.microsoft.com/office/drawing/2014/main" id="{3A0C76A1-5A7A-514F-95F7-6A5B32AA538B}"/>
              </a:ext>
            </a:extLst>
          </p:cNvPr>
          <p:cNvSpPr/>
          <p:nvPr/>
        </p:nvSpPr>
        <p:spPr>
          <a:xfrm>
            <a:off x="457200" y="1447800"/>
            <a:ext cx="8534400" cy="5586145"/>
          </a:xfrm>
          <a:prstGeom prst="rect">
            <a:avLst/>
          </a:prstGeom>
        </p:spPr>
        <p:txBody>
          <a:bodyPr wrap="square">
            <a:spAutoFit/>
          </a:bodyPr>
          <a:lstStyle/>
          <a:p>
            <a:r>
              <a:rPr lang="en-US" sz="1050" dirty="0"/>
              <a:t>#Unit 10 R Code</a:t>
            </a:r>
          </a:p>
          <a:p>
            <a:endParaRPr lang="en-US" sz="1050" dirty="0"/>
          </a:p>
          <a:p>
            <a:r>
              <a:rPr lang="en-US" sz="1050" dirty="0"/>
              <a:t>library(</a:t>
            </a:r>
            <a:r>
              <a:rPr lang="en-US" sz="1050" dirty="0" err="1"/>
              <a:t>tidyverse</a:t>
            </a:r>
            <a:r>
              <a:rPr lang="en-US" sz="1050" dirty="0"/>
              <a:t>)</a:t>
            </a:r>
          </a:p>
          <a:p>
            <a:endParaRPr lang="en-US" sz="1050" dirty="0"/>
          </a:p>
          <a:p>
            <a:r>
              <a:rPr lang="en-US" sz="1050" dirty="0"/>
              <a:t>#Toy data set with miles per gallon versus weight</a:t>
            </a:r>
          </a:p>
          <a:p>
            <a:r>
              <a:rPr lang="en-US" sz="1050" dirty="0" err="1"/>
              <a:t>dfMPG</a:t>
            </a:r>
            <a:r>
              <a:rPr lang="en-US" sz="1050" dirty="0"/>
              <a:t> = </a:t>
            </a:r>
            <a:r>
              <a:rPr lang="en-US" sz="1050" dirty="0" err="1"/>
              <a:t>data.frame</a:t>
            </a:r>
            <a:r>
              <a:rPr lang="en-US" sz="1050" dirty="0"/>
              <a:t>(MPG = c(42,40,38,28,32,30,18,20,22), Weight = c(1,1,1,2,2,2,3,3,3))</a:t>
            </a:r>
          </a:p>
          <a:p>
            <a:endParaRPr lang="en-US" sz="1050" dirty="0"/>
          </a:p>
          <a:p>
            <a:r>
              <a:rPr lang="en-US" sz="1050" dirty="0"/>
              <a:t># set the </a:t>
            </a:r>
            <a:r>
              <a:rPr lang="en-US" sz="1050" dirty="0" err="1"/>
              <a:t>yintercept</a:t>
            </a:r>
            <a:r>
              <a:rPr lang="en-US" sz="1050" dirty="0"/>
              <a:t> and slop so we can change later to see the effects on the SSE</a:t>
            </a:r>
          </a:p>
          <a:p>
            <a:r>
              <a:rPr lang="en-US" sz="1050" dirty="0" err="1"/>
              <a:t>yint</a:t>
            </a:r>
            <a:r>
              <a:rPr lang="en-US" sz="1050" dirty="0"/>
              <a:t> = 50</a:t>
            </a:r>
          </a:p>
          <a:p>
            <a:r>
              <a:rPr lang="en-US" sz="1050" dirty="0"/>
              <a:t>slope = -10</a:t>
            </a:r>
          </a:p>
          <a:p>
            <a:endParaRPr lang="en-US" sz="1050" dirty="0"/>
          </a:p>
          <a:p>
            <a:r>
              <a:rPr lang="en-US" sz="1050" dirty="0"/>
              <a:t>#Create the residual: observed - expected</a:t>
            </a:r>
          </a:p>
          <a:p>
            <a:r>
              <a:rPr lang="en-US" sz="1050" dirty="0"/>
              <a:t>residuals = </a:t>
            </a:r>
            <a:r>
              <a:rPr lang="en-US" sz="1050" dirty="0" err="1"/>
              <a:t>dfMPG$MPG</a:t>
            </a:r>
            <a:r>
              <a:rPr lang="en-US" sz="1050" dirty="0"/>
              <a:t> - (</a:t>
            </a:r>
            <a:r>
              <a:rPr lang="en-US" sz="1050" dirty="0" err="1"/>
              <a:t>yint+dfMPG$Weight</a:t>
            </a:r>
            <a:r>
              <a:rPr lang="en-US" sz="1050" dirty="0"/>
              <a:t>*slope)</a:t>
            </a:r>
          </a:p>
          <a:p>
            <a:endParaRPr lang="en-US" sz="1050" dirty="0"/>
          </a:p>
          <a:p>
            <a:r>
              <a:rPr lang="en-US" sz="1050" dirty="0"/>
              <a:t>#Look at sum of the residuals ( which is zero for the regression line)</a:t>
            </a:r>
          </a:p>
          <a:p>
            <a:r>
              <a:rPr lang="en-US" sz="1050" dirty="0"/>
              <a:t>sum(residuals)</a:t>
            </a:r>
          </a:p>
          <a:p>
            <a:r>
              <a:rPr lang="en-US" sz="1050" dirty="0"/>
              <a:t>#Look at the sum of the squared residuals which is the SSE or SSR</a:t>
            </a:r>
          </a:p>
          <a:p>
            <a:r>
              <a:rPr lang="en-US" sz="1050" dirty="0"/>
              <a:t>sum(residuals^2)</a:t>
            </a:r>
          </a:p>
          <a:p>
            <a:endParaRPr lang="en-US" sz="1050" dirty="0"/>
          </a:p>
          <a:p>
            <a:r>
              <a:rPr lang="en-US" sz="1050" dirty="0"/>
              <a:t>#MSE = SSE/</a:t>
            </a:r>
            <a:r>
              <a:rPr lang="en-US" sz="1050" dirty="0" err="1"/>
              <a:t>df</a:t>
            </a:r>
            <a:r>
              <a:rPr lang="en-US" sz="1050" dirty="0"/>
              <a:t>  where </a:t>
            </a:r>
            <a:r>
              <a:rPr lang="en-US" sz="1050" dirty="0" err="1"/>
              <a:t>df</a:t>
            </a:r>
            <a:r>
              <a:rPr lang="en-US" sz="1050" dirty="0"/>
              <a:t> = degrees of freedom = n-p = 9 – 2 = 7 (p = number of parameters = 2 (</a:t>
            </a:r>
            <a:r>
              <a:rPr lang="en-US" sz="1050" dirty="0" err="1"/>
              <a:t>yint</a:t>
            </a:r>
            <a:r>
              <a:rPr lang="en-US" sz="1050" dirty="0"/>
              <a:t> and slope))</a:t>
            </a:r>
          </a:p>
          <a:p>
            <a:r>
              <a:rPr lang="en-US" sz="1050" dirty="0"/>
              <a:t>MSE = sum(residuals^2) / 7</a:t>
            </a:r>
          </a:p>
          <a:p>
            <a:r>
              <a:rPr lang="en-US" sz="1050" dirty="0"/>
              <a:t>RMSE = sqrt(MSE)</a:t>
            </a:r>
          </a:p>
          <a:p>
            <a:endParaRPr lang="en-US" sz="1050" dirty="0"/>
          </a:p>
          <a:p>
            <a:r>
              <a:rPr lang="en-US" sz="1050" dirty="0"/>
              <a:t>#Flexible Plotting</a:t>
            </a:r>
          </a:p>
          <a:p>
            <a:r>
              <a:rPr lang="en-US" sz="1050" dirty="0" err="1"/>
              <a:t>startx</a:t>
            </a:r>
            <a:r>
              <a:rPr lang="en-US" sz="1050" dirty="0"/>
              <a:t> = 1</a:t>
            </a:r>
          </a:p>
          <a:p>
            <a:r>
              <a:rPr lang="en-US" sz="1050" dirty="0" err="1"/>
              <a:t>starty</a:t>
            </a:r>
            <a:r>
              <a:rPr lang="en-US" sz="1050" dirty="0"/>
              <a:t> = </a:t>
            </a:r>
            <a:r>
              <a:rPr lang="en-US" sz="1050" dirty="0" err="1"/>
              <a:t>yint</a:t>
            </a:r>
            <a:r>
              <a:rPr lang="en-US" sz="1050" dirty="0"/>
              <a:t> + slope * </a:t>
            </a:r>
            <a:r>
              <a:rPr lang="en-US" sz="1050" dirty="0" err="1"/>
              <a:t>startx</a:t>
            </a:r>
            <a:endParaRPr lang="en-US" sz="1050" dirty="0"/>
          </a:p>
          <a:p>
            <a:r>
              <a:rPr lang="en-US" sz="1050" dirty="0" err="1"/>
              <a:t>endx</a:t>
            </a:r>
            <a:r>
              <a:rPr lang="en-US" sz="1050" dirty="0"/>
              <a:t> = 3</a:t>
            </a:r>
          </a:p>
          <a:p>
            <a:r>
              <a:rPr lang="en-US" sz="1050" dirty="0" err="1"/>
              <a:t>endy</a:t>
            </a:r>
            <a:r>
              <a:rPr lang="en-US" sz="1050" dirty="0"/>
              <a:t> = </a:t>
            </a:r>
            <a:r>
              <a:rPr lang="en-US" sz="1050" dirty="0" err="1"/>
              <a:t>yint</a:t>
            </a:r>
            <a:r>
              <a:rPr lang="en-US" sz="1050" dirty="0"/>
              <a:t> + slope * </a:t>
            </a:r>
            <a:r>
              <a:rPr lang="en-US" sz="1050" dirty="0" err="1"/>
              <a:t>endx</a:t>
            </a:r>
            <a:endParaRPr lang="en-US" sz="1050" dirty="0"/>
          </a:p>
          <a:p>
            <a:endParaRPr lang="en-US" sz="1050" dirty="0"/>
          </a:p>
          <a:p>
            <a:r>
              <a:rPr lang="en-US" sz="1050" dirty="0" err="1"/>
              <a:t>dfMPG</a:t>
            </a:r>
            <a:r>
              <a:rPr lang="en-US" sz="1050" dirty="0"/>
              <a:t> %&gt;% </a:t>
            </a:r>
            <a:r>
              <a:rPr lang="en-US" sz="1050" dirty="0" err="1"/>
              <a:t>ggplot</a:t>
            </a:r>
            <a:r>
              <a:rPr lang="en-US" sz="1050" dirty="0"/>
              <a:t>(</a:t>
            </a:r>
            <a:r>
              <a:rPr lang="en-US" sz="1050" dirty="0" err="1"/>
              <a:t>aes</a:t>
            </a:r>
            <a:r>
              <a:rPr lang="en-US" sz="1050" dirty="0"/>
              <a:t>(</a:t>
            </a:r>
            <a:r>
              <a:rPr lang="en-US" sz="1050" dirty="0" err="1"/>
              <a:t>Weight,MPG</a:t>
            </a:r>
            <a:r>
              <a:rPr lang="en-US" sz="1050" dirty="0"/>
              <a:t>)) + </a:t>
            </a:r>
          </a:p>
          <a:p>
            <a:r>
              <a:rPr lang="en-US" sz="1050" dirty="0"/>
              <a:t>  </a:t>
            </a:r>
            <a:r>
              <a:rPr lang="en-US" sz="1050" dirty="0" err="1"/>
              <a:t>geom_point</a:t>
            </a:r>
            <a:r>
              <a:rPr lang="en-US" sz="1050" dirty="0"/>
              <a:t>() + </a:t>
            </a:r>
          </a:p>
          <a:p>
            <a:r>
              <a:rPr lang="en-US" sz="1050" dirty="0"/>
              <a:t>  </a:t>
            </a:r>
            <a:r>
              <a:rPr lang="en-US" sz="1050" dirty="0" err="1"/>
              <a:t>geom_segment</a:t>
            </a:r>
            <a:r>
              <a:rPr lang="en-US" sz="1050" dirty="0"/>
              <a:t>(</a:t>
            </a:r>
            <a:r>
              <a:rPr lang="en-US" sz="1050" dirty="0" err="1"/>
              <a:t>aes</a:t>
            </a:r>
            <a:r>
              <a:rPr lang="en-US" sz="1050" dirty="0"/>
              <a:t>(x = </a:t>
            </a:r>
            <a:r>
              <a:rPr lang="en-US" sz="1050" dirty="0" err="1"/>
              <a:t>startx</a:t>
            </a:r>
            <a:r>
              <a:rPr lang="en-US" sz="1050" dirty="0"/>
              <a:t>, y = </a:t>
            </a:r>
            <a:r>
              <a:rPr lang="en-US" sz="1050" dirty="0" err="1"/>
              <a:t>starty</a:t>
            </a:r>
            <a:r>
              <a:rPr lang="en-US" sz="1050" dirty="0"/>
              <a:t>, </a:t>
            </a:r>
            <a:r>
              <a:rPr lang="en-US" sz="1050" dirty="0" err="1"/>
              <a:t>xend</a:t>
            </a:r>
            <a:r>
              <a:rPr lang="en-US" sz="1050" dirty="0"/>
              <a:t> = </a:t>
            </a:r>
            <a:r>
              <a:rPr lang="en-US" sz="1050" dirty="0" err="1"/>
              <a:t>endx</a:t>
            </a:r>
            <a:r>
              <a:rPr lang="en-US" sz="1050" dirty="0"/>
              <a:t>, </a:t>
            </a:r>
            <a:r>
              <a:rPr lang="en-US" sz="1050" dirty="0" err="1"/>
              <a:t>yend</a:t>
            </a:r>
            <a:r>
              <a:rPr lang="en-US" sz="1050" dirty="0"/>
              <a:t> = </a:t>
            </a:r>
            <a:r>
              <a:rPr lang="en-US" sz="1050" dirty="0" err="1"/>
              <a:t>endy</a:t>
            </a:r>
            <a:r>
              <a:rPr lang="en-US" sz="1050" dirty="0"/>
              <a:t>)) +</a:t>
            </a:r>
          </a:p>
          <a:p>
            <a:r>
              <a:rPr lang="en-US" sz="1050" dirty="0"/>
              <a:t>  </a:t>
            </a:r>
            <a:r>
              <a:rPr lang="en-US" sz="1050" dirty="0" err="1"/>
              <a:t>xlim</a:t>
            </a:r>
            <a:r>
              <a:rPr lang="en-US" sz="1050" dirty="0"/>
              <a:t>(0,4)</a:t>
            </a:r>
          </a:p>
        </p:txBody>
      </p:sp>
    </p:spTree>
    <p:extLst>
      <p:ext uri="{BB962C8B-B14F-4D97-AF65-F5344CB8AC3E}">
        <p14:creationId xmlns:p14="http://schemas.microsoft.com/office/powerpoint/2010/main" val="1681488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9978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0318-ECC0-8A48-A220-8302DE83AAA6}"/>
              </a:ext>
            </a:extLst>
          </p:cNvPr>
          <p:cNvSpPr>
            <a:spLocks noGrp="1"/>
          </p:cNvSpPr>
          <p:nvPr>
            <p:ph type="title"/>
          </p:nvPr>
        </p:nvSpPr>
        <p:spPr/>
        <p:txBody>
          <a:bodyPr/>
          <a:lstStyle/>
          <a:p>
            <a:r>
              <a:rPr lang="en-US" dirty="0"/>
              <a:t>Concept Check</a:t>
            </a:r>
          </a:p>
        </p:txBody>
      </p:sp>
      <p:sp>
        <p:nvSpPr>
          <p:cNvPr id="3" name="TextBox 2">
            <a:extLst>
              <a:ext uri="{FF2B5EF4-FFF2-40B4-BE49-F238E27FC236}">
                <a16:creationId xmlns:a16="http://schemas.microsoft.com/office/drawing/2014/main" id="{AF9051AB-36CC-FC43-8D90-DF2B6D549E45}"/>
              </a:ext>
            </a:extLst>
          </p:cNvPr>
          <p:cNvSpPr txBox="1"/>
          <p:nvPr/>
        </p:nvSpPr>
        <p:spPr>
          <a:xfrm>
            <a:off x="457200" y="1752600"/>
            <a:ext cx="8229600" cy="646331"/>
          </a:xfrm>
          <a:prstGeom prst="rect">
            <a:avLst/>
          </a:prstGeom>
          <a:noFill/>
        </p:spPr>
        <p:txBody>
          <a:bodyPr wrap="square" rtlCol="0">
            <a:spAutoFit/>
          </a:bodyPr>
          <a:lstStyle/>
          <a:p>
            <a:r>
              <a:rPr lang="en-US" dirty="0"/>
              <a:t>easy </a:t>
            </a:r>
            <a:r>
              <a:rPr lang="en-US" dirty="0" err="1"/>
              <a:t>Mult</a:t>
            </a:r>
            <a:r>
              <a:rPr lang="en-US" dirty="0"/>
              <a:t> Choice or matching underlining the fact that the regression line is the least squares regression line.  </a:t>
            </a:r>
          </a:p>
        </p:txBody>
      </p:sp>
    </p:spTree>
    <p:extLst>
      <p:ext uri="{BB962C8B-B14F-4D97-AF65-F5344CB8AC3E}">
        <p14:creationId xmlns:p14="http://schemas.microsoft.com/office/powerpoint/2010/main" val="10436570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8878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solidFill>
                  <a:srgbClr val="00B050"/>
                </a:solidFill>
              </a:rPr>
              <a:t>Lightboard</a:t>
            </a:r>
            <a:r>
              <a:rPr lang="en-US" sz="3900" dirty="0"/>
              <a:t> | Assumption 3 and 4</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370831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6BE19-7022-D441-A7B7-221E30671E58}"/>
              </a:ext>
            </a:extLst>
          </p:cNvPr>
          <p:cNvSpPr>
            <a:spLocks noGrp="1"/>
          </p:cNvSpPr>
          <p:nvPr>
            <p:ph type="title"/>
          </p:nvPr>
        </p:nvSpPr>
        <p:spPr/>
        <p:txBody>
          <a:bodyPr/>
          <a:lstStyle/>
          <a:p>
            <a:r>
              <a:rPr lang="en-US" dirty="0"/>
              <a:t>MSE and Assumption 3 and 4</a:t>
            </a:r>
          </a:p>
        </p:txBody>
      </p:sp>
      <p:sp>
        <p:nvSpPr>
          <p:cNvPr id="3" name="Content Placeholder 2">
            <a:extLst>
              <a:ext uri="{FF2B5EF4-FFF2-40B4-BE49-F238E27FC236}">
                <a16:creationId xmlns:a16="http://schemas.microsoft.com/office/drawing/2014/main" id="{7EA8053C-F878-E94D-B01C-E7C01009641A}"/>
              </a:ext>
            </a:extLst>
          </p:cNvPr>
          <p:cNvSpPr>
            <a:spLocks noGrp="1"/>
          </p:cNvSpPr>
          <p:nvPr>
            <p:ph idx="1"/>
          </p:nvPr>
        </p:nvSpPr>
        <p:spPr/>
        <p:txBody>
          <a:bodyPr/>
          <a:lstStyle/>
          <a:p>
            <a:pPr marL="0" indent="0">
              <a:buNone/>
            </a:pPr>
            <a:r>
              <a:rPr lang="en-US" sz="2000" dirty="0"/>
              <a:t>Redraw the MPG versus weight example but this time make the point that the assumption is homoscedasticity and show examples. </a:t>
            </a:r>
          </a:p>
          <a:p>
            <a:pPr marL="0" indent="0">
              <a:buNone/>
            </a:pPr>
            <a:endParaRPr lang="en-US" sz="2000" dirty="0"/>
          </a:p>
          <a:p>
            <a:pPr marL="0" indent="0">
              <a:buNone/>
            </a:pPr>
            <a:r>
              <a:rPr lang="en-US" sz="2000" dirty="0"/>
              <a:t>We need this assumption is order to use all the data to estimate the sigma for each normal distribution.  </a:t>
            </a:r>
          </a:p>
          <a:p>
            <a:pPr marL="0" indent="0">
              <a:buNone/>
            </a:pPr>
            <a:endParaRPr lang="en-US" sz="2000" dirty="0"/>
          </a:p>
          <a:p>
            <a:pPr marL="0" indent="0">
              <a:buNone/>
            </a:pPr>
            <a:r>
              <a:rPr lang="en-US" sz="2000" dirty="0"/>
              <a:t>This is the only way we can estimate the standard deviation when we have only one observation for a given x.   </a:t>
            </a:r>
          </a:p>
          <a:p>
            <a:pPr marL="0" indent="0">
              <a:buNone/>
            </a:pPr>
            <a:endParaRPr lang="en-US" sz="2000" dirty="0"/>
          </a:p>
          <a:p>
            <a:pPr marL="0" indent="0">
              <a:buNone/>
            </a:pPr>
            <a:r>
              <a:rPr lang="en-US" sz="2000" dirty="0"/>
              <a:t>Review all 4 assumptions as the end.  </a:t>
            </a:r>
          </a:p>
        </p:txBody>
      </p:sp>
    </p:spTree>
    <p:extLst>
      <p:ext uri="{BB962C8B-B14F-4D97-AF65-F5344CB8AC3E}">
        <p14:creationId xmlns:p14="http://schemas.microsoft.com/office/powerpoint/2010/main" val="1032773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062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solidFill>
                  <a:srgbClr val="00B050"/>
                </a:solidFill>
              </a:rPr>
              <a:t>Lightboard</a:t>
            </a:r>
            <a:r>
              <a:rPr lang="en-US" sz="3900" dirty="0"/>
              <a:t> | Parameter Estimation</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384677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lstStyle/>
          <a:p>
            <a:r>
              <a:rPr lang="en-US" dirty="0"/>
              <a:t>First Two Assumptions</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MPG</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2710046"/>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3080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p:nvPr/>
        </p:nvCxnSpPr>
        <p:spPr>
          <a:xfrm>
            <a:off x="838201" y="2699878"/>
            <a:ext cx="5257799"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740972" y="42327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71371" y="312308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2946618" y="167575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3403818" y="1566687"/>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3403818" y="1566687"/>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3403818" y="1926252"/>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3403818" y="1926252"/>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334000" y="4604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2743200" y="1566687"/>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35156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27237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609763" y="38563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610183" y="422572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605840" y="343553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74164" y="46462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79409" y="505144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370241" y="426045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6" name="Oval 35">
            <a:extLst>
              <a:ext uri="{FF2B5EF4-FFF2-40B4-BE49-F238E27FC236}">
                <a16:creationId xmlns:a16="http://schemas.microsoft.com/office/drawing/2014/main" id="{2D596B3C-810C-0F4B-B5D4-B981BACEE687}"/>
              </a:ext>
            </a:extLst>
          </p:cNvPr>
          <p:cNvSpPr/>
          <p:nvPr/>
        </p:nvSpPr>
        <p:spPr>
          <a:xfrm>
            <a:off x="2987298" y="2057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10470B-BD8B-4D40-8930-C0B499E3A718}"/>
                  </a:ext>
                </a:extLst>
              </p:cNvPr>
              <p:cNvSpPr txBox="1"/>
              <p:nvPr/>
            </p:nvSpPr>
            <p:spPr>
              <a:xfrm>
                <a:off x="783854" y="5225608"/>
                <a:ext cx="28636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=50−10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 name="TextBox 2">
                <a:extLst>
                  <a:ext uri="{FF2B5EF4-FFF2-40B4-BE49-F238E27FC236}">
                    <a16:creationId xmlns:a16="http://schemas.microsoft.com/office/drawing/2014/main" id="{F410470B-BD8B-4D40-8930-C0B499E3A718}"/>
                  </a:ext>
                </a:extLst>
              </p:cNvPr>
              <p:cNvSpPr txBox="1">
                <a:spLocks noRot="1" noChangeAspect="1" noMove="1" noResize="1" noEditPoints="1" noAdjustHandles="1" noChangeArrowheads="1" noChangeShapeType="1" noTextEdit="1"/>
              </p:cNvSpPr>
              <p:nvPr/>
            </p:nvSpPr>
            <p:spPr>
              <a:xfrm>
                <a:off x="783854" y="5225608"/>
                <a:ext cx="2863604" cy="276999"/>
              </a:xfrm>
              <a:prstGeom prst="rect">
                <a:avLst/>
              </a:prstGeom>
              <a:blipFill>
                <a:blip r:embed="rId5"/>
                <a:stretch>
                  <a:fillRect l="-885" b="-39130"/>
                </a:stretch>
              </a:blipFill>
            </p:spPr>
            <p:txBody>
              <a:bodyPr/>
              <a:lstStyle/>
              <a:p>
                <a:r>
                  <a:rPr lang="en-US">
                    <a:noFill/>
                  </a:rPr>
                  <a:t> </a:t>
                </a:r>
              </a:p>
            </p:txBody>
          </p:sp>
        </mc:Fallback>
      </mc:AlternateContent>
    </p:spTree>
    <p:extLst>
      <p:ext uri="{BB962C8B-B14F-4D97-AF65-F5344CB8AC3E}">
        <p14:creationId xmlns:p14="http://schemas.microsoft.com/office/powerpoint/2010/main" val="42580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22" grpId="0" animBg="1"/>
      <p:bldP spid="22" grpId="1" animBg="1"/>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05239-9A5D-2448-A48B-B21CA3BB2533}"/>
              </a:ext>
            </a:extLst>
          </p:cNvPr>
          <p:cNvSpPr>
            <a:spLocks noGrp="1"/>
          </p:cNvSpPr>
          <p:nvPr>
            <p:ph type="title"/>
          </p:nvPr>
        </p:nvSpPr>
        <p:spPr/>
        <p:txBody>
          <a:bodyPr>
            <a:noAutofit/>
          </a:bodyPr>
          <a:lstStyle/>
          <a:p>
            <a:r>
              <a:rPr lang="en-US" sz="3200" dirty="0"/>
              <a:t>Parameter Estimation </a:t>
            </a:r>
            <a:br>
              <a:rPr lang="en-US" sz="3200" dirty="0"/>
            </a:br>
            <a:r>
              <a:rPr lang="en-US" sz="3200" dirty="0"/>
              <a:t>(Two Lightboards?)</a:t>
            </a:r>
          </a:p>
        </p:txBody>
      </p:sp>
      <p:sp>
        <p:nvSpPr>
          <p:cNvPr id="3" name="Content Placeholder 2">
            <a:extLst>
              <a:ext uri="{FF2B5EF4-FFF2-40B4-BE49-F238E27FC236}">
                <a16:creationId xmlns:a16="http://schemas.microsoft.com/office/drawing/2014/main" id="{522FA21E-F34C-6E42-8A5C-FD078DE7493B}"/>
              </a:ext>
            </a:extLst>
          </p:cNvPr>
          <p:cNvSpPr>
            <a:spLocks noGrp="1"/>
          </p:cNvSpPr>
          <p:nvPr>
            <p:ph idx="1"/>
          </p:nvPr>
        </p:nvSpPr>
        <p:spPr/>
        <p:txBody>
          <a:bodyPr/>
          <a:lstStyle/>
          <a:p>
            <a:pPr marL="0" indent="0">
              <a:buNone/>
            </a:pPr>
            <a:r>
              <a:rPr lang="en-US" dirty="0"/>
              <a:t>Show the calculus behind estimating the intercept and the slope.  </a:t>
            </a:r>
          </a:p>
          <a:p>
            <a:pPr marL="0" indent="0">
              <a:buNone/>
            </a:pPr>
            <a:r>
              <a:rPr lang="en-US" dirty="0"/>
              <a:t>Show an example using the toy MPG versus Weight data set.  </a:t>
            </a:r>
          </a:p>
          <a:p>
            <a:pPr marL="0" indent="0">
              <a:buNone/>
            </a:pPr>
            <a:r>
              <a:rPr lang="en-US" dirty="0"/>
              <a:t>Mention the distribution of the sample intercept and slope and show the calculation of the t-statistic.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2E24521-5245-F64B-9CCE-2FB3488B8A3C}"/>
                  </a:ext>
                </a:extLst>
              </p:cNvPr>
              <p:cNvSpPr txBox="1"/>
              <p:nvPr/>
            </p:nvSpPr>
            <p:spPr>
              <a:xfrm>
                <a:off x="457200" y="7315200"/>
                <a:ext cx="1253741" cy="6434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 </m:t>
                      </m:r>
                      <m:f>
                        <m:fPr>
                          <m:ctrlPr>
                            <a:rPr lang="en-US" b="0" i="1" smtClean="0">
                              <a:latin typeface="Cambria Math" panose="02040503050406030204" pitchFamily="18" charset="0"/>
                            </a:rPr>
                          </m:ctrlPr>
                        </m:fPr>
                        <m:num>
                          <m:acc>
                            <m:accPr>
                              <m:chr m:val="̂"/>
                              <m:ctrlPr>
                                <a:rPr lang="en-US" b="0"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num>
                        <m:den>
                          <m:r>
                            <a:rPr lang="en-US" b="0" i="1" smtClean="0">
                              <a:latin typeface="Cambria Math" panose="02040503050406030204" pitchFamily="18" charset="0"/>
                            </a:rPr>
                            <m:t>𝑆𝐸</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e>
                          </m:acc>
                          <m:r>
                            <a:rPr lang="en-US" b="0" i="1" smtClean="0">
                              <a:latin typeface="Cambria Math" panose="02040503050406030204" pitchFamily="18" charset="0"/>
                            </a:rPr>
                            <m:t>)</m:t>
                          </m:r>
                        </m:den>
                      </m:f>
                    </m:oMath>
                  </m:oMathPara>
                </a14:m>
                <a:endParaRPr lang="en-US" dirty="0"/>
              </a:p>
            </p:txBody>
          </p:sp>
        </mc:Choice>
        <mc:Fallback xmlns="">
          <p:sp>
            <p:nvSpPr>
              <p:cNvPr id="4" name="TextBox 3">
                <a:extLst>
                  <a:ext uri="{FF2B5EF4-FFF2-40B4-BE49-F238E27FC236}">
                    <a16:creationId xmlns:a16="http://schemas.microsoft.com/office/drawing/2014/main" id="{D2E24521-5245-F64B-9CCE-2FB3488B8A3C}"/>
                  </a:ext>
                </a:extLst>
              </p:cNvPr>
              <p:cNvSpPr txBox="1">
                <a:spLocks noRot="1" noChangeAspect="1" noMove="1" noResize="1" noEditPoints="1" noAdjustHandles="1" noChangeArrowheads="1" noChangeShapeType="1" noTextEdit="1"/>
              </p:cNvSpPr>
              <p:nvPr/>
            </p:nvSpPr>
            <p:spPr>
              <a:xfrm>
                <a:off x="457200" y="7315200"/>
                <a:ext cx="1253741" cy="643446"/>
              </a:xfrm>
              <a:prstGeom prst="rect">
                <a:avLst/>
              </a:prstGeom>
              <a:blipFill>
                <a:blip r:embed="rId2"/>
                <a:stretch>
                  <a:fillRect l="-3030" t="-9804" r="-3030" b="-13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4B7BB8-2839-0747-AB91-AF47B8DBFE97}"/>
                  </a:ext>
                </a:extLst>
              </p:cNvPr>
              <p:cNvSpPr txBox="1"/>
              <p:nvPr/>
            </p:nvSpPr>
            <p:spPr>
              <a:xfrm>
                <a:off x="2738229" y="7315200"/>
                <a:ext cx="3667542" cy="13723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𝑆𝐸</m:t>
                      </m:r>
                      <m:r>
                        <a:rPr lang="en-US"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e>
                      </m:acc>
                      <m:r>
                        <a:rPr lang="en-US" i="1">
                          <a:latin typeface="Cambria Math" panose="02040503050406030204" pitchFamily="18" charset="0"/>
                        </a:rPr>
                        <m:t>) = </m:t>
                      </m:r>
                      <m:r>
                        <a:rPr lang="en-US" i="1" smtClean="0">
                          <a:latin typeface="Cambria Math" panose="02040503050406030204" pitchFamily="18" charset="0"/>
                          <a:ea typeface="Cambria Math" panose="02040503050406030204" pitchFamily="18" charset="0"/>
                        </a:rPr>
                        <m:t>𝜎</m:t>
                      </m:r>
                      <m:rad>
                        <m:radPr>
                          <m:degHide m:val="on"/>
                          <m:ctrlPr>
                            <a:rPr lang="en-US" i="1" smtClean="0">
                              <a:latin typeface="Cambria Math" panose="02040503050406030204" pitchFamily="18" charset="0"/>
                              <a:ea typeface="Cambria Math" panose="02040503050406030204" pitchFamily="18" charset="0"/>
                            </a:rPr>
                          </m:ctrlPr>
                        </m:radPr>
                        <m:deg/>
                        <m:e>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𝑥</m:t>
                                  </m:r>
                                </m:sub>
                                <m:sup>
                                  <m:r>
                                    <a:rPr lang="en-US" b="0" i="1" smtClean="0">
                                      <a:latin typeface="Cambria Math" panose="02040503050406030204" pitchFamily="18" charset="0"/>
                                      <a:ea typeface="Cambria Math" panose="02040503050406030204" pitchFamily="18" charset="0"/>
                                    </a:rPr>
                                    <m:t>2</m:t>
                                  </m:r>
                                </m:sup>
                              </m:sSubSup>
                            </m:den>
                          </m:f>
                        </m:e>
                      </m:rad>
                    </m:oMath>
                  </m:oMathPara>
                </a14:m>
                <a:endParaRPr lang="en-US" dirty="0"/>
              </a:p>
              <a:p>
                <a:r>
                  <a:rPr lang="en-US" dirty="0"/>
                  <a:t>where </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𝑥</m:t>
                        </m:r>
                      </m:sub>
                      <m:sup>
                        <m:r>
                          <a:rPr lang="en-US" i="1">
                            <a:latin typeface="Cambria Math" panose="02040503050406030204" pitchFamily="18" charset="0"/>
                            <a:ea typeface="Cambria Math" panose="02040503050406030204" pitchFamily="18" charset="0"/>
                          </a:rPr>
                          <m:t>2</m:t>
                        </m:r>
                      </m:sup>
                    </m:sSubSup>
                  </m:oMath>
                </a14:m>
                <a:r>
                  <a:rPr lang="en-US" dirty="0"/>
                  <a:t> is the sample</a:t>
                </a:r>
              </a:p>
              <a:p>
                <a:r>
                  <a:rPr lang="en-US" dirty="0"/>
                  <a:t> variance of the X’s)</a:t>
                </a:r>
              </a:p>
            </p:txBody>
          </p:sp>
        </mc:Choice>
        <mc:Fallback xmlns="">
          <p:sp>
            <p:nvSpPr>
              <p:cNvPr id="6" name="TextBox 5">
                <a:extLst>
                  <a:ext uri="{FF2B5EF4-FFF2-40B4-BE49-F238E27FC236}">
                    <a16:creationId xmlns:a16="http://schemas.microsoft.com/office/drawing/2014/main" id="{184B7BB8-2839-0747-AB91-AF47B8DBFE97}"/>
                  </a:ext>
                </a:extLst>
              </p:cNvPr>
              <p:cNvSpPr txBox="1">
                <a:spLocks noRot="1" noChangeAspect="1" noMove="1" noResize="1" noEditPoints="1" noAdjustHandles="1" noChangeArrowheads="1" noChangeShapeType="1" noTextEdit="1"/>
              </p:cNvSpPr>
              <p:nvPr/>
            </p:nvSpPr>
            <p:spPr>
              <a:xfrm>
                <a:off x="2738229" y="7315200"/>
                <a:ext cx="3667542" cy="1372363"/>
              </a:xfrm>
              <a:prstGeom prst="rect">
                <a:avLst/>
              </a:prstGeom>
              <a:blipFill>
                <a:blip r:embed="rId3"/>
                <a:stretch>
                  <a:fillRect l="-4167" b="-92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D4E009-79A8-C340-9514-E16FFD9022F7}"/>
                  </a:ext>
                </a:extLst>
              </p:cNvPr>
              <p:cNvSpPr txBox="1"/>
              <p:nvPr/>
            </p:nvSpPr>
            <p:spPr>
              <a:xfrm>
                <a:off x="6477000" y="7315200"/>
                <a:ext cx="2502288" cy="16493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𝑆𝐸</m:t>
                      </m:r>
                      <m:r>
                        <a:rPr lang="en-US"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e>
                      </m:acc>
                      <m:r>
                        <a:rPr lang="en-US" i="1">
                          <a:latin typeface="Cambria Math" panose="02040503050406030204" pitchFamily="18" charset="0"/>
                        </a:rPr>
                        <m:t>) = </m:t>
                      </m:r>
                      <m:r>
                        <a:rPr lang="en-US" i="1" smtClean="0">
                          <a:latin typeface="Cambria Math" panose="02040503050406030204" pitchFamily="18" charset="0"/>
                          <a:ea typeface="Cambria Math" panose="02040503050406030204" pitchFamily="18" charset="0"/>
                        </a:rPr>
                        <m:t>𝜎</m:t>
                      </m:r>
                      <m:rad>
                        <m:radPr>
                          <m:degHide m:val="on"/>
                          <m:ctrlPr>
                            <a:rPr lang="en-US" i="1" smtClean="0">
                              <a:latin typeface="Cambria Math" panose="02040503050406030204" pitchFamily="18" charset="0"/>
                              <a:ea typeface="Cambria Math" panose="02040503050406030204" pitchFamily="18" charset="0"/>
                            </a:rPr>
                          </m:ctrlPr>
                        </m:radPr>
                        <m:deg/>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𝑥</m:t>
                                  </m:r>
                                </m:sub>
                                <m:sup>
                                  <m:r>
                                    <a:rPr lang="en-US" b="0" i="1" smtClean="0">
                                      <a:latin typeface="Cambria Math" panose="02040503050406030204" pitchFamily="18" charset="0"/>
                                      <a:ea typeface="Cambria Math" panose="02040503050406030204" pitchFamily="18" charset="0"/>
                                    </a:rPr>
                                    <m:t>2</m:t>
                                  </m:r>
                                </m:sup>
                              </m:sSubSup>
                            </m:den>
                          </m:f>
                        </m:e>
                      </m:rad>
                    </m:oMath>
                  </m:oMathPara>
                </a14:m>
                <a:endParaRPr lang="en-US" dirty="0"/>
              </a:p>
              <a:p>
                <a:r>
                  <a:rPr lang="en-US" dirty="0"/>
                  <a:t>where </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𝑥</m:t>
                        </m:r>
                      </m:sub>
                      <m:sup>
                        <m:r>
                          <a:rPr lang="en-US" i="1">
                            <a:latin typeface="Cambria Math" panose="02040503050406030204" pitchFamily="18" charset="0"/>
                            <a:ea typeface="Cambria Math" panose="02040503050406030204" pitchFamily="18" charset="0"/>
                          </a:rPr>
                          <m:t>2</m:t>
                        </m:r>
                      </m:sup>
                    </m:sSubSup>
                  </m:oMath>
                </a14:m>
                <a:r>
                  <a:rPr lang="en-US" dirty="0"/>
                  <a:t> is the sample</a:t>
                </a:r>
              </a:p>
              <a:p>
                <a:r>
                  <a:rPr lang="en-US" dirty="0"/>
                  <a:t> variance of the X’s)</a:t>
                </a:r>
              </a:p>
              <a:p>
                <a:endParaRPr lang="en-US" dirty="0"/>
              </a:p>
            </p:txBody>
          </p:sp>
        </mc:Choice>
        <mc:Fallback xmlns="">
          <p:sp>
            <p:nvSpPr>
              <p:cNvPr id="7" name="TextBox 6">
                <a:extLst>
                  <a:ext uri="{FF2B5EF4-FFF2-40B4-BE49-F238E27FC236}">
                    <a16:creationId xmlns:a16="http://schemas.microsoft.com/office/drawing/2014/main" id="{BCD4E009-79A8-C340-9514-E16FFD9022F7}"/>
                  </a:ext>
                </a:extLst>
              </p:cNvPr>
              <p:cNvSpPr txBox="1">
                <a:spLocks noRot="1" noChangeAspect="1" noMove="1" noResize="1" noEditPoints="1" noAdjustHandles="1" noChangeArrowheads="1" noChangeShapeType="1" noTextEdit="1"/>
              </p:cNvSpPr>
              <p:nvPr/>
            </p:nvSpPr>
            <p:spPr>
              <a:xfrm>
                <a:off x="6477000" y="7315200"/>
                <a:ext cx="2502288" cy="1649362"/>
              </a:xfrm>
              <a:prstGeom prst="rect">
                <a:avLst/>
              </a:prstGeom>
              <a:blipFill>
                <a:blip r:embed="rId4"/>
                <a:stretch>
                  <a:fillRect l="-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181ECA-7D19-E447-94F7-DCCA764E1293}"/>
                  </a:ext>
                </a:extLst>
              </p:cNvPr>
              <p:cNvSpPr txBox="1"/>
              <p:nvPr/>
            </p:nvSpPr>
            <p:spPr>
              <a:xfrm>
                <a:off x="457200" y="8127654"/>
                <a:ext cx="1271117" cy="6434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 </m:t>
                      </m:r>
                      <m:f>
                        <m:fPr>
                          <m:ctrlPr>
                            <a:rPr lang="en-US" b="0" i="1" smtClean="0">
                              <a:latin typeface="Cambria Math" panose="02040503050406030204" pitchFamily="18" charset="0"/>
                            </a:rPr>
                          </m:ctrlPr>
                        </m:fPr>
                        <m:num>
                          <m:acc>
                            <m:accPr>
                              <m:chr m:val="̂"/>
                              <m:ctrlPr>
                                <a:rPr lang="en-US" b="0"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num>
                        <m:den>
                          <m:r>
                            <a:rPr lang="en-US" b="0" i="1" smtClean="0">
                              <a:latin typeface="Cambria Math" panose="02040503050406030204" pitchFamily="18" charset="0"/>
                            </a:rPr>
                            <m:t>𝑆𝐸</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e>
                          </m:acc>
                          <m:r>
                            <a:rPr lang="en-US" b="0" i="1" smtClean="0">
                              <a:latin typeface="Cambria Math" panose="02040503050406030204" pitchFamily="18" charset="0"/>
                            </a:rPr>
                            <m:t>)</m:t>
                          </m:r>
                        </m:den>
                      </m:f>
                    </m:oMath>
                  </m:oMathPara>
                </a14:m>
                <a:endParaRPr lang="en-US" dirty="0"/>
              </a:p>
            </p:txBody>
          </p:sp>
        </mc:Choice>
        <mc:Fallback xmlns="">
          <p:sp>
            <p:nvSpPr>
              <p:cNvPr id="8" name="TextBox 7">
                <a:extLst>
                  <a:ext uri="{FF2B5EF4-FFF2-40B4-BE49-F238E27FC236}">
                    <a16:creationId xmlns:a16="http://schemas.microsoft.com/office/drawing/2014/main" id="{BD181ECA-7D19-E447-94F7-DCCA764E1293}"/>
                  </a:ext>
                </a:extLst>
              </p:cNvPr>
              <p:cNvSpPr txBox="1">
                <a:spLocks noRot="1" noChangeAspect="1" noMove="1" noResize="1" noEditPoints="1" noAdjustHandles="1" noChangeArrowheads="1" noChangeShapeType="1" noTextEdit="1"/>
              </p:cNvSpPr>
              <p:nvPr/>
            </p:nvSpPr>
            <p:spPr>
              <a:xfrm>
                <a:off x="457200" y="8127654"/>
                <a:ext cx="1271117" cy="643446"/>
              </a:xfrm>
              <a:prstGeom prst="rect">
                <a:avLst/>
              </a:prstGeom>
              <a:blipFill>
                <a:blip r:embed="rId5"/>
                <a:stretch>
                  <a:fillRect l="-2000" t="-7692" r="-3000" b="-13462"/>
                </a:stretch>
              </a:blipFill>
            </p:spPr>
            <p:txBody>
              <a:bodyPr/>
              <a:lstStyle/>
              <a:p>
                <a:r>
                  <a:rPr lang="en-US">
                    <a:noFill/>
                  </a:rPr>
                  <a:t> </a:t>
                </a:r>
              </a:p>
            </p:txBody>
          </p:sp>
        </mc:Fallback>
      </mc:AlternateContent>
    </p:spTree>
    <p:extLst>
      <p:ext uri="{BB962C8B-B14F-4D97-AF65-F5344CB8AC3E}">
        <p14:creationId xmlns:p14="http://schemas.microsoft.com/office/powerpoint/2010/main" val="1784231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774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228600" y="1828800"/>
            <a:ext cx="8839200" cy="900546"/>
          </a:xfrm>
        </p:spPr>
        <p:txBody>
          <a:bodyPr>
            <a:normAutofit fontScale="90000"/>
          </a:bodyPr>
          <a:lstStyle/>
          <a:p>
            <a:r>
              <a:rPr lang="en-US" sz="3900" dirty="0"/>
              <a:t>SLR | R and The Parameter Estimate Table</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7643305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6185-AEA3-D341-B4BB-2DCD8E747D66}"/>
              </a:ext>
            </a:extLst>
          </p:cNvPr>
          <p:cNvSpPr>
            <a:spLocks noGrp="1"/>
          </p:cNvSpPr>
          <p:nvPr>
            <p:ph type="title"/>
          </p:nvPr>
        </p:nvSpPr>
        <p:spPr>
          <a:xfrm>
            <a:off x="0" y="228600"/>
            <a:ext cx="9144000" cy="1143000"/>
          </a:xfrm>
        </p:spPr>
        <p:txBody>
          <a:bodyPr>
            <a:noAutofit/>
          </a:bodyPr>
          <a:lstStyle/>
          <a:p>
            <a:r>
              <a:rPr lang="en-US" sz="3600" dirty="0"/>
              <a:t>SLR | R and The Parameter Estimate Table</a:t>
            </a:r>
          </a:p>
        </p:txBody>
      </p:sp>
      <p:sp>
        <p:nvSpPr>
          <p:cNvPr id="3" name="Content Placeholder 2">
            <a:extLst>
              <a:ext uri="{FF2B5EF4-FFF2-40B4-BE49-F238E27FC236}">
                <a16:creationId xmlns:a16="http://schemas.microsoft.com/office/drawing/2014/main" id="{B47D1681-2A6F-4B42-BFC4-6A2B222FFA6E}"/>
              </a:ext>
            </a:extLst>
          </p:cNvPr>
          <p:cNvSpPr>
            <a:spLocks noGrp="1"/>
          </p:cNvSpPr>
          <p:nvPr>
            <p:ph idx="1"/>
          </p:nvPr>
        </p:nvSpPr>
        <p:spPr/>
        <p:txBody>
          <a:bodyPr/>
          <a:lstStyle/>
          <a:p>
            <a:r>
              <a:rPr lang="en-US" sz="2000" dirty="0"/>
              <a:t>Show the example of the MPG versus Weight example verifying y intercept and slope using the </a:t>
            </a:r>
            <a:r>
              <a:rPr lang="en-US" sz="2000" dirty="0" err="1"/>
              <a:t>lm</a:t>
            </a:r>
            <a:r>
              <a:rPr lang="en-US" sz="2000" dirty="0"/>
              <a:t>() function in R.  </a:t>
            </a:r>
          </a:p>
          <a:p>
            <a:r>
              <a:rPr lang="en-US" sz="2000" dirty="0"/>
              <a:t>Show R simulation of many sample intercepts from a known distribution.  (Live Session will ask students to do this for the slope! and do the histogram in </a:t>
            </a:r>
            <a:r>
              <a:rPr lang="en-US" sz="2000" dirty="0" err="1"/>
              <a:t>ggplot</a:t>
            </a:r>
            <a:r>
              <a:rPr lang="en-US" sz="2000" dirty="0"/>
              <a:t>).  Show that these sample intercepts follow a normal looking distribution.  </a:t>
            </a:r>
          </a:p>
          <a:p>
            <a:r>
              <a:rPr lang="en-US" sz="2000" dirty="0"/>
              <a:t>Show the parameter estimate table and show how the t statistic and p-value are calculated.  </a:t>
            </a:r>
          </a:p>
          <a:p>
            <a:pPr lvl="1"/>
            <a:r>
              <a:rPr lang="en-US" sz="1600" dirty="0"/>
              <a:t>Underline the hypothesis tests that are being described in the parameter estimate tables. </a:t>
            </a:r>
            <a:r>
              <a:rPr lang="en-US" sz="1800" dirty="0"/>
              <a:t>Even show the calculations of the t-statistics </a:t>
            </a:r>
          </a:p>
          <a:p>
            <a:endParaRPr lang="en-US" sz="2000" dirty="0"/>
          </a:p>
          <a:p>
            <a:r>
              <a:rPr lang="en-US" sz="2000" dirty="0"/>
              <a:t>Reiterate the sum of the residuals  = 0.</a:t>
            </a:r>
          </a:p>
          <a:p>
            <a:r>
              <a:rPr lang="en-US" sz="2000" dirty="0"/>
              <a:t>Reidentify the RMSE calculation and what it means.  </a:t>
            </a:r>
          </a:p>
          <a:p>
            <a:endParaRPr lang="en-US" dirty="0"/>
          </a:p>
        </p:txBody>
      </p:sp>
    </p:spTree>
    <p:extLst>
      <p:ext uri="{BB962C8B-B14F-4D97-AF65-F5344CB8AC3E}">
        <p14:creationId xmlns:p14="http://schemas.microsoft.com/office/powerpoint/2010/main" val="2115539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CF6F5-117D-6A43-ADE7-516F5DDAA3A9}"/>
              </a:ext>
            </a:extLst>
          </p:cNvPr>
          <p:cNvSpPr>
            <a:spLocks noGrp="1"/>
          </p:cNvSpPr>
          <p:nvPr>
            <p:ph type="title"/>
          </p:nvPr>
        </p:nvSpPr>
        <p:spPr>
          <a:xfrm>
            <a:off x="0" y="228600"/>
            <a:ext cx="9144000" cy="1143000"/>
          </a:xfrm>
        </p:spPr>
        <p:txBody>
          <a:bodyPr>
            <a:noAutofit/>
          </a:bodyPr>
          <a:lstStyle/>
          <a:p>
            <a:r>
              <a:rPr lang="en-US" sz="3600" dirty="0"/>
              <a:t>SLR | R and The Parameter Estimate Table</a:t>
            </a:r>
          </a:p>
        </p:txBody>
      </p:sp>
      <p:pic>
        <p:nvPicPr>
          <p:cNvPr id="16" name="Picture 15">
            <a:extLst>
              <a:ext uri="{FF2B5EF4-FFF2-40B4-BE49-F238E27FC236}">
                <a16:creationId xmlns:a16="http://schemas.microsoft.com/office/drawing/2014/main" id="{DDF5AA17-B23C-B749-A631-A873EC5ED3CB}"/>
              </a:ext>
            </a:extLst>
          </p:cNvPr>
          <p:cNvPicPr>
            <a:picLocks noChangeAspect="1"/>
          </p:cNvPicPr>
          <p:nvPr/>
        </p:nvPicPr>
        <p:blipFill>
          <a:blip r:embed="rId2"/>
          <a:stretch>
            <a:fillRect/>
          </a:stretch>
        </p:blipFill>
        <p:spPr>
          <a:xfrm>
            <a:off x="381000" y="1569106"/>
            <a:ext cx="5257800" cy="4532586"/>
          </a:xfrm>
          <a:prstGeom prst="rect">
            <a:avLst/>
          </a:prstGeom>
        </p:spPr>
      </p:pic>
      <p:pic>
        <p:nvPicPr>
          <p:cNvPr id="4" name="Picture 3">
            <a:extLst>
              <a:ext uri="{FF2B5EF4-FFF2-40B4-BE49-F238E27FC236}">
                <a16:creationId xmlns:a16="http://schemas.microsoft.com/office/drawing/2014/main" id="{042D2708-1473-E74D-98D9-D9673FBF7088}"/>
              </a:ext>
            </a:extLst>
          </p:cNvPr>
          <p:cNvPicPr>
            <a:picLocks noChangeAspect="1"/>
          </p:cNvPicPr>
          <p:nvPr/>
        </p:nvPicPr>
        <p:blipFill rotWithShape="1">
          <a:blip r:embed="rId3"/>
          <a:srcRect t="8383"/>
          <a:stretch/>
        </p:blipFill>
        <p:spPr>
          <a:xfrm>
            <a:off x="1104900" y="6101810"/>
            <a:ext cx="3810000" cy="39477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A06441F-8DE6-C94F-8532-4CC9022F7E7E}"/>
                  </a:ext>
                </a:extLst>
              </p:cNvPr>
              <p:cNvSpPr txBox="1"/>
              <p:nvPr/>
            </p:nvSpPr>
            <p:spPr>
              <a:xfrm>
                <a:off x="6246243" y="2609832"/>
                <a:ext cx="1690656" cy="475964"/>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 </m:t>
                    </m:r>
                    <m:f>
                      <m:fPr>
                        <m:ctrlPr>
                          <a:rPr lang="en-US" b="0" i="1" smtClean="0">
                            <a:latin typeface="Cambria Math" panose="02040503050406030204" pitchFamily="18" charset="0"/>
                          </a:rPr>
                        </m:ctrlPr>
                      </m:fPr>
                      <m:num>
                        <m:acc>
                          <m:accPr>
                            <m:chr m:val="̂"/>
                            <m:ctrlPr>
                              <a:rPr lang="en-US" b="0"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num>
                      <m:den>
                        <m:r>
                          <a:rPr lang="en-US" b="0" i="1" smtClean="0">
                            <a:latin typeface="Cambria Math" panose="02040503050406030204" pitchFamily="18" charset="0"/>
                          </a:rPr>
                          <m:t>𝑆𝐸</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e>
                        </m:acc>
                        <m:r>
                          <a:rPr lang="en-US" b="0" i="1" smtClean="0">
                            <a:latin typeface="Cambria Math" panose="02040503050406030204" pitchFamily="18" charset="0"/>
                          </a:rPr>
                          <m:t>)</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r>
                          <a:rPr lang="en-US" b="0" i="1" smtClean="0">
                            <a:latin typeface="Cambria Math" panose="02040503050406030204" pitchFamily="18" charset="0"/>
                          </a:rPr>
                          <m:t>−2</m:t>
                        </m:r>
                      </m:sub>
                    </m:sSub>
                  </m:oMath>
                </a14:m>
                <a:r>
                  <a:rPr lang="en-US" dirty="0"/>
                  <a:t> </a:t>
                </a:r>
              </a:p>
            </p:txBody>
          </p:sp>
        </mc:Choice>
        <mc:Fallback xmlns="">
          <p:sp>
            <p:nvSpPr>
              <p:cNvPr id="18" name="TextBox 17">
                <a:extLst>
                  <a:ext uri="{FF2B5EF4-FFF2-40B4-BE49-F238E27FC236}">
                    <a16:creationId xmlns:a16="http://schemas.microsoft.com/office/drawing/2014/main" id="{3A06441F-8DE6-C94F-8532-4CC9022F7E7E}"/>
                  </a:ext>
                </a:extLst>
              </p:cNvPr>
              <p:cNvSpPr txBox="1">
                <a:spLocks noRot="1" noChangeAspect="1" noMove="1" noResize="1" noEditPoints="1" noAdjustHandles="1" noChangeArrowheads="1" noChangeShapeType="1" noTextEdit="1"/>
              </p:cNvSpPr>
              <p:nvPr/>
            </p:nvSpPr>
            <p:spPr>
              <a:xfrm>
                <a:off x="6246243" y="2609832"/>
                <a:ext cx="1690656" cy="475964"/>
              </a:xfrm>
              <a:prstGeom prst="rect">
                <a:avLst/>
              </a:prstGeom>
              <a:blipFill>
                <a:blip r:embed="rId4"/>
                <a:stretch>
                  <a:fillRect l="-4511" t="-5128"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DB197BD-1220-8C4A-898E-2F01BCD0B912}"/>
                  </a:ext>
                </a:extLst>
              </p:cNvPr>
              <p:cNvSpPr txBox="1"/>
              <p:nvPr/>
            </p:nvSpPr>
            <p:spPr>
              <a:xfrm>
                <a:off x="5257800" y="3835399"/>
                <a:ext cx="3667542" cy="13723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𝑆𝐸</m:t>
                      </m:r>
                      <m:r>
                        <a:rPr lang="en-US"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e>
                      </m:acc>
                      <m:r>
                        <a:rPr lang="en-US" i="1">
                          <a:latin typeface="Cambria Math" panose="02040503050406030204" pitchFamily="18" charset="0"/>
                        </a:rPr>
                        <m:t>) = </m:t>
                      </m:r>
                      <m:r>
                        <a:rPr lang="en-US" i="1" smtClean="0">
                          <a:latin typeface="Cambria Math" panose="02040503050406030204" pitchFamily="18" charset="0"/>
                          <a:ea typeface="Cambria Math" panose="02040503050406030204" pitchFamily="18" charset="0"/>
                        </a:rPr>
                        <m:t>𝜎</m:t>
                      </m:r>
                      <m:rad>
                        <m:radPr>
                          <m:degHide m:val="on"/>
                          <m:ctrlPr>
                            <a:rPr lang="en-US" i="1" smtClean="0">
                              <a:latin typeface="Cambria Math" panose="02040503050406030204" pitchFamily="18" charset="0"/>
                              <a:ea typeface="Cambria Math" panose="02040503050406030204" pitchFamily="18" charset="0"/>
                            </a:rPr>
                          </m:ctrlPr>
                        </m:radPr>
                        <m:deg/>
                        <m:e>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𝑥</m:t>
                                  </m:r>
                                </m:sub>
                                <m:sup>
                                  <m:r>
                                    <a:rPr lang="en-US" b="0" i="1" smtClean="0">
                                      <a:latin typeface="Cambria Math" panose="02040503050406030204" pitchFamily="18" charset="0"/>
                                      <a:ea typeface="Cambria Math" panose="02040503050406030204" pitchFamily="18" charset="0"/>
                                    </a:rPr>
                                    <m:t>2</m:t>
                                  </m:r>
                                </m:sup>
                              </m:sSubSup>
                            </m:den>
                          </m:f>
                        </m:e>
                      </m:rad>
                    </m:oMath>
                  </m:oMathPara>
                </a14:m>
                <a:endParaRPr lang="en-US" dirty="0"/>
              </a:p>
              <a:p>
                <a:r>
                  <a:rPr lang="en-US" dirty="0"/>
                  <a:t>where </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𝑥</m:t>
                        </m:r>
                      </m:sub>
                      <m:sup>
                        <m:r>
                          <a:rPr lang="en-US" i="1">
                            <a:latin typeface="Cambria Math" panose="02040503050406030204" pitchFamily="18" charset="0"/>
                            <a:ea typeface="Cambria Math" panose="02040503050406030204" pitchFamily="18" charset="0"/>
                          </a:rPr>
                          <m:t>2</m:t>
                        </m:r>
                      </m:sup>
                    </m:sSubSup>
                  </m:oMath>
                </a14:m>
                <a:r>
                  <a:rPr lang="en-US" dirty="0"/>
                  <a:t> is the sample</a:t>
                </a:r>
              </a:p>
              <a:p>
                <a:r>
                  <a:rPr lang="en-US" dirty="0"/>
                  <a:t> variance of the X’s)</a:t>
                </a:r>
              </a:p>
            </p:txBody>
          </p:sp>
        </mc:Choice>
        <mc:Fallback xmlns="">
          <p:sp>
            <p:nvSpPr>
              <p:cNvPr id="19" name="TextBox 18">
                <a:extLst>
                  <a:ext uri="{FF2B5EF4-FFF2-40B4-BE49-F238E27FC236}">
                    <a16:creationId xmlns:a16="http://schemas.microsoft.com/office/drawing/2014/main" id="{3DB197BD-1220-8C4A-898E-2F01BCD0B912}"/>
                  </a:ext>
                </a:extLst>
              </p:cNvPr>
              <p:cNvSpPr txBox="1">
                <a:spLocks noRot="1" noChangeAspect="1" noMove="1" noResize="1" noEditPoints="1" noAdjustHandles="1" noChangeArrowheads="1" noChangeShapeType="1" noTextEdit="1"/>
              </p:cNvSpPr>
              <p:nvPr/>
            </p:nvSpPr>
            <p:spPr>
              <a:xfrm>
                <a:off x="5257800" y="3835399"/>
                <a:ext cx="3667542" cy="1372363"/>
              </a:xfrm>
              <a:prstGeom prst="rect">
                <a:avLst/>
              </a:prstGeom>
              <a:blipFill>
                <a:blip r:embed="rId5"/>
                <a:stretch>
                  <a:fillRect l="-3793" b="-9174"/>
                </a:stretch>
              </a:blipFill>
            </p:spPr>
            <p:txBody>
              <a:bodyPr/>
              <a:lstStyle/>
              <a:p>
                <a:r>
                  <a:rPr lang="en-US">
                    <a:noFill/>
                  </a:rPr>
                  <a:t> </a:t>
                </a:r>
              </a:p>
            </p:txBody>
          </p:sp>
        </mc:Fallback>
      </mc:AlternateContent>
    </p:spTree>
    <p:extLst>
      <p:ext uri="{BB962C8B-B14F-4D97-AF65-F5344CB8AC3E}">
        <p14:creationId xmlns:p14="http://schemas.microsoft.com/office/powerpoint/2010/main" val="89826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CF6F5-117D-6A43-ADE7-516F5DDAA3A9}"/>
              </a:ext>
            </a:extLst>
          </p:cNvPr>
          <p:cNvSpPr>
            <a:spLocks noGrp="1"/>
          </p:cNvSpPr>
          <p:nvPr>
            <p:ph type="title"/>
          </p:nvPr>
        </p:nvSpPr>
        <p:spPr>
          <a:xfrm>
            <a:off x="0" y="228600"/>
            <a:ext cx="9144000" cy="1143000"/>
          </a:xfrm>
        </p:spPr>
        <p:txBody>
          <a:bodyPr>
            <a:noAutofit/>
          </a:bodyPr>
          <a:lstStyle/>
          <a:p>
            <a:r>
              <a:rPr lang="en-US" sz="3600" dirty="0"/>
              <a:t>SLR | R and The Parameter Estimate Table</a:t>
            </a:r>
          </a:p>
        </p:txBody>
      </p:sp>
      <p:sp>
        <p:nvSpPr>
          <p:cNvPr id="6" name="Rectangle 5">
            <a:extLst>
              <a:ext uri="{FF2B5EF4-FFF2-40B4-BE49-F238E27FC236}">
                <a16:creationId xmlns:a16="http://schemas.microsoft.com/office/drawing/2014/main" id="{9D3B1D93-AB48-EF47-83C4-47F06CFE4BA5}"/>
              </a:ext>
            </a:extLst>
          </p:cNvPr>
          <p:cNvSpPr/>
          <p:nvPr/>
        </p:nvSpPr>
        <p:spPr>
          <a:xfrm>
            <a:off x="3429000" y="1429051"/>
            <a:ext cx="4572000" cy="646331"/>
          </a:xfrm>
          <a:prstGeom prst="rect">
            <a:avLst/>
          </a:prstGeom>
        </p:spPr>
        <p:txBody>
          <a:bodyPr>
            <a:spAutoFit/>
          </a:bodyPr>
          <a:lstStyle/>
          <a:p>
            <a:r>
              <a:rPr lang="en-US" sz="1200" dirty="0"/>
              <a:t>fit = </a:t>
            </a:r>
            <a:r>
              <a:rPr lang="en-US" sz="1200" dirty="0" err="1"/>
              <a:t>lm</a:t>
            </a:r>
            <a:r>
              <a:rPr lang="en-US" sz="1200" dirty="0"/>
              <a:t>(</a:t>
            </a:r>
            <a:r>
              <a:rPr lang="en-US" sz="1200" dirty="0" err="1"/>
              <a:t>MPG~Weight</a:t>
            </a:r>
            <a:r>
              <a:rPr lang="en-US" sz="1200" dirty="0"/>
              <a:t>, data = </a:t>
            </a:r>
            <a:r>
              <a:rPr lang="en-US" sz="1200" dirty="0" err="1"/>
              <a:t>dfMPG</a:t>
            </a:r>
            <a:r>
              <a:rPr lang="en-US" sz="1200" dirty="0"/>
              <a:t>)</a:t>
            </a:r>
          </a:p>
          <a:p>
            <a:r>
              <a:rPr lang="en-US" sz="1200" dirty="0"/>
              <a:t>summary(fit)</a:t>
            </a:r>
          </a:p>
          <a:p>
            <a:r>
              <a:rPr lang="en-US" sz="1200" dirty="0" err="1"/>
              <a:t>confint</a:t>
            </a:r>
            <a:r>
              <a:rPr lang="en-US" sz="1200" dirty="0"/>
              <a:t>(fit)</a:t>
            </a:r>
          </a:p>
        </p:txBody>
      </p:sp>
      <mc:AlternateContent xmlns:mc="http://schemas.openxmlformats.org/markup-compatibility/2006" xmlns:a14="http://schemas.microsoft.com/office/drawing/2010/main">
        <mc:Choice Requires="a14">
          <p:sp>
            <p:nvSpPr>
              <p:cNvPr id="7" name="Text Box 6">
                <a:extLst>
                  <a:ext uri="{FF2B5EF4-FFF2-40B4-BE49-F238E27FC236}">
                    <a16:creationId xmlns:a16="http://schemas.microsoft.com/office/drawing/2014/main" id="{809A6371-E205-2146-9AA1-5D74D78CF5A1}"/>
                  </a:ext>
                </a:extLst>
              </p:cNvPr>
              <p:cNvSpPr txBox="1">
                <a:spLocks noChangeArrowheads="1"/>
              </p:cNvSpPr>
              <p:nvPr/>
            </p:nvSpPr>
            <p:spPr bwMode="auto">
              <a:xfrm>
                <a:off x="4100336" y="3223736"/>
                <a:ext cx="1349472" cy="1015663"/>
              </a:xfrm>
              <a:prstGeom prst="rect">
                <a:avLst/>
              </a:prstGeom>
              <a:noFill/>
              <a:ln w="12700">
                <a:noFill/>
                <a:miter lim="800000"/>
                <a:headEnd/>
                <a:tailEnd/>
              </a:ln>
            </p:spPr>
            <p:txBody>
              <a:bodyPr wrap="none" anchor="ctr">
                <a:prstTxWarp prst="textNoShape">
                  <a:avLst/>
                </a:prstTxWarp>
                <a:spAutoFit/>
              </a:bodyPr>
              <a:lstStyle/>
              <a:p>
                <a:r>
                  <a:rPr lang="en-US" sz="2000" b="1" i="1" dirty="0">
                    <a:solidFill>
                      <a:schemeClr val="tx2"/>
                    </a:solidFill>
                  </a:rPr>
                  <a:t>H</a:t>
                </a:r>
                <a:r>
                  <a:rPr lang="en-US" sz="2000" b="1" baseline="-25000" dirty="0">
                    <a:solidFill>
                      <a:schemeClr val="tx2"/>
                    </a:solidFill>
                  </a:rPr>
                  <a:t>0</a:t>
                </a:r>
                <a:r>
                  <a:rPr lang="en-US" sz="2000" b="1" dirty="0">
                    <a:solidFill>
                      <a:schemeClr val="tx2"/>
                    </a:solidFill>
                  </a:rPr>
                  <a:t>: </a:t>
                </a:r>
                <a14:m>
                  <m:oMath xmlns:m="http://schemas.openxmlformats.org/officeDocument/2006/math">
                    <m:sSub>
                      <m:sSubPr>
                        <m:ctrlPr>
                          <a:rPr lang="en-US" sz="2000" b="1" i="1" smtClean="0">
                            <a:solidFill>
                              <a:schemeClr val="tx2"/>
                            </a:solidFill>
                            <a:latin typeface="Cambria Math" panose="02040503050406030204" pitchFamily="18" charset="0"/>
                          </a:rPr>
                        </m:ctrlPr>
                      </m:sSubPr>
                      <m:e>
                        <m:r>
                          <a:rPr lang="en-US" sz="2000" b="1" i="1" smtClean="0">
                            <a:solidFill>
                              <a:schemeClr val="tx2"/>
                            </a:solidFill>
                            <a:latin typeface="Cambria Math" panose="02040503050406030204" pitchFamily="18" charset="0"/>
                            <a:ea typeface="Cambria Math" panose="02040503050406030204" pitchFamily="18" charset="0"/>
                          </a:rPr>
                          <m:t>𝜷</m:t>
                        </m:r>
                      </m:e>
                      <m:sub>
                        <m:r>
                          <a:rPr lang="en-US" sz="2000" b="1" i="1" smtClean="0">
                            <a:solidFill>
                              <a:schemeClr val="tx2"/>
                            </a:solidFill>
                            <a:latin typeface="Cambria Math" panose="02040503050406030204" pitchFamily="18" charset="0"/>
                          </a:rPr>
                          <m:t>𝟎</m:t>
                        </m:r>
                      </m:sub>
                    </m:sSub>
                  </m:oMath>
                </a14:m>
                <a:r>
                  <a:rPr lang="en-US" sz="2000" b="1" dirty="0">
                    <a:solidFill>
                      <a:schemeClr val="tx2"/>
                    </a:solidFill>
                    <a:sym typeface="Symbol" charset="2"/>
                  </a:rPr>
                  <a:t>= 0 </a:t>
                </a:r>
              </a:p>
              <a:p>
                <a:r>
                  <a:rPr lang="en-US" sz="2000" b="1" i="1" dirty="0">
                    <a:solidFill>
                      <a:schemeClr val="tx2"/>
                    </a:solidFill>
                    <a:sym typeface="Symbol" charset="2"/>
                  </a:rPr>
                  <a:t>H</a:t>
                </a:r>
                <a:r>
                  <a:rPr lang="en-US" sz="2000" b="1" baseline="-25000" dirty="0">
                    <a:solidFill>
                      <a:schemeClr val="tx2"/>
                    </a:solidFill>
                    <a:sym typeface="Symbol" charset="2"/>
                  </a:rPr>
                  <a:t>1</a:t>
                </a:r>
                <a:r>
                  <a:rPr lang="en-US" sz="2000" b="1" dirty="0">
                    <a:solidFill>
                      <a:schemeClr val="tx2"/>
                    </a:solidFill>
                    <a:sym typeface="Symbol" charset="2"/>
                  </a:rPr>
                  <a:t>: </a:t>
                </a:r>
                <a14:m>
                  <m:oMath xmlns:m="http://schemas.openxmlformats.org/officeDocument/2006/math">
                    <m:sSub>
                      <m:sSubPr>
                        <m:ctrlPr>
                          <a:rPr lang="en-US" sz="2000" b="1" i="1">
                            <a:solidFill>
                              <a:schemeClr val="tx2"/>
                            </a:solidFill>
                            <a:latin typeface="Cambria Math" panose="02040503050406030204" pitchFamily="18" charset="0"/>
                          </a:rPr>
                        </m:ctrlPr>
                      </m:sSubPr>
                      <m:e>
                        <m:r>
                          <a:rPr lang="en-US" sz="2000" b="1" i="1">
                            <a:solidFill>
                              <a:schemeClr val="tx2"/>
                            </a:solidFill>
                            <a:latin typeface="Cambria Math" panose="02040503050406030204" pitchFamily="18" charset="0"/>
                            <a:ea typeface="Cambria Math" panose="02040503050406030204" pitchFamily="18" charset="0"/>
                          </a:rPr>
                          <m:t>𝜷</m:t>
                        </m:r>
                      </m:e>
                      <m:sub>
                        <m:r>
                          <a:rPr lang="en-US" sz="2000" b="1" i="1">
                            <a:solidFill>
                              <a:schemeClr val="tx2"/>
                            </a:solidFill>
                            <a:latin typeface="Cambria Math" panose="02040503050406030204" pitchFamily="18" charset="0"/>
                          </a:rPr>
                          <m:t>𝟎</m:t>
                        </m:r>
                      </m:sub>
                    </m:sSub>
                  </m:oMath>
                </a14:m>
                <a:r>
                  <a:rPr lang="en-US" sz="2000" b="1" dirty="0">
                    <a:solidFill>
                      <a:schemeClr val="tx2"/>
                    </a:solidFill>
                    <a:sym typeface="Symbol" charset="2"/>
                  </a:rPr>
                  <a:t> </a:t>
                </a:r>
                <a:r>
                  <a:rPr lang="en-US" sz="2000" b="1" dirty="0">
                    <a:solidFill>
                      <a:schemeClr val="tx2"/>
                    </a:solidFill>
                    <a:ea typeface="Arial" charset="0"/>
                    <a:cs typeface="Arial" charset="0"/>
                    <a:sym typeface="Symbol" charset="2"/>
                  </a:rPr>
                  <a:t>≠ </a:t>
                </a:r>
                <a:r>
                  <a:rPr lang="en-US" sz="2000" b="1" dirty="0">
                    <a:solidFill>
                      <a:schemeClr val="tx2"/>
                    </a:solidFill>
                    <a:sym typeface="Symbol" charset="2"/>
                  </a:rPr>
                  <a:t>0</a:t>
                </a:r>
              </a:p>
              <a:p>
                <a:r>
                  <a:rPr lang="en-US" sz="2000" b="1" dirty="0">
                    <a:solidFill>
                      <a:schemeClr val="tx2"/>
                    </a:solidFill>
                    <a:sym typeface="Symbol" charset="2"/>
                  </a:rPr>
                  <a:t> = 0.05</a:t>
                </a:r>
              </a:p>
            </p:txBody>
          </p:sp>
        </mc:Choice>
        <mc:Fallback xmlns="">
          <p:sp>
            <p:nvSpPr>
              <p:cNvPr id="7" name="Text Box 6">
                <a:extLst>
                  <a:ext uri="{FF2B5EF4-FFF2-40B4-BE49-F238E27FC236}">
                    <a16:creationId xmlns:a16="http://schemas.microsoft.com/office/drawing/2014/main" id="{809A6371-E205-2146-9AA1-5D74D78CF5A1}"/>
                  </a:ext>
                </a:extLst>
              </p:cNvPr>
              <p:cNvSpPr txBox="1">
                <a:spLocks noRot="1" noChangeAspect="1" noMove="1" noResize="1" noEditPoints="1" noAdjustHandles="1" noChangeArrowheads="1" noChangeShapeType="1" noTextEdit="1"/>
              </p:cNvSpPr>
              <p:nvPr/>
            </p:nvSpPr>
            <p:spPr bwMode="auto">
              <a:xfrm>
                <a:off x="4100336" y="3223736"/>
                <a:ext cx="1349472" cy="1015663"/>
              </a:xfrm>
              <a:prstGeom prst="rect">
                <a:avLst/>
              </a:prstGeom>
              <a:blipFill>
                <a:blip r:embed="rId2"/>
                <a:stretch>
                  <a:fillRect l="-4673" t="-2469" r="-2804" b="-9877"/>
                </a:stretch>
              </a:blipFill>
              <a:ln w="12700">
                <a:noFill/>
                <a:miter lim="800000"/>
                <a:headEnd/>
                <a:tailEnd/>
              </a:ln>
            </p:spPr>
            <p:txBody>
              <a:bodyPr/>
              <a:lstStyle/>
              <a:p>
                <a:r>
                  <a:rPr lang="en-US">
                    <a:noFill/>
                  </a:rPr>
                  <a:t> </a:t>
                </a:r>
              </a:p>
            </p:txBody>
          </p:sp>
        </mc:Fallback>
      </mc:AlternateContent>
      <p:pic>
        <p:nvPicPr>
          <p:cNvPr id="9" name="Picture 8">
            <a:extLst>
              <a:ext uri="{FF2B5EF4-FFF2-40B4-BE49-F238E27FC236}">
                <a16:creationId xmlns:a16="http://schemas.microsoft.com/office/drawing/2014/main" id="{8B44339D-5675-7A4C-8C1B-674460EF38A2}"/>
              </a:ext>
            </a:extLst>
          </p:cNvPr>
          <p:cNvPicPr>
            <a:picLocks noChangeAspect="1"/>
          </p:cNvPicPr>
          <p:nvPr/>
        </p:nvPicPr>
        <p:blipFill rotWithShape="1">
          <a:blip r:embed="rId3"/>
          <a:srcRect b="19385"/>
          <a:stretch/>
        </p:blipFill>
        <p:spPr>
          <a:xfrm>
            <a:off x="3065051" y="4279261"/>
            <a:ext cx="3182358" cy="1108284"/>
          </a:xfrm>
          <a:prstGeom prst="rect">
            <a:avLst/>
          </a:prstGeom>
        </p:spPr>
      </p:pic>
      <p:cxnSp>
        <p:nvCxnSpPr>
          <p:cNvPr id="10" name="Straight Connector 9">
            <a:extLst>
              <a:ext uri="{FF2B5EF4-FFF2-40B4-BE49-F238E27FC236}">
                <a16:creationId xmlns:a16="http://schemas.microsoft.com/office/drawing/2014/main" id="{1253DD52-F1B0-3E46-945D-08D0EECB531E}"/>
              </a:ext>
            </a:extLst>
          </p:cNvPr>
          <p:cNvCxnSpPr/>
          <p:nvPr/>
        </p:nvCxnSpPr>
        <p:spPr>
          <a:xfrm>
            <a:off x="3389831" y="5232534"/>
            <a:ext cx="0" cy="22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F9DFF1D-FEC0-E341-8F12-E5F4DB789598}"/>
              </a:ext>
            </a:extLst>
          </p:cNvPr>
          <p:cNvSpPr txBox="1"/>
          <p:nvPr/>
        </p:nvSpPr>
        <p:spPr>
          <a:xfrm>
            <a:off x="5808251" y="5422261"/>
            <a:ext cx="762000" cy="307777"/>
          </a:xfrm>
          <a:prstGeom prst="rect">
            <a:avLst/>
          </a:prstGeom>
          <a:noFill/>
        </p:spPr>
        <p:txBody>
          <a:bodyPr wrap="square" rtlCol="0">
            <a:spAutoFit/>
          </a:bodyPr>
          <a:lstStyle/>
          <a:p>
            <a:r>
              <a:rPr lang="en-US" sz="1400" dirty="0">
                <a:solidFill>
                  <a:srgbClr val="FF0000"/>
                </a:solidFill>
              </a:rPr>
              <a:t>30.62</a:t>
            </a:r>
          </a:p>
        </p:txBody>
      </p:sp>
      <p:cxnSp>
        <p:nvCxnSpPr>
          <p:cNvPr id="12" name="Straight Connector 11">
            <a:extLst>
              <a:ext uri="{FF2B5EF4-FFF2-40B4-BE49-F238E27FC236}">
                <a16:creationId xmlns:a16="http://schemas.microsoft.com/office/drawing/2014/main" id="{4611C257-7790-6B4B-81CD-E25AC1249BDA}"/>
              </a:ext>
            </a:extLst>
          </p:cNvPr>
          <p:cNvCxnSpPr/>
          <p:nvPr/>
        </p:nvCxnSpPr>
        <p:spPr>
          <a:xfrm>
            <a:off x="6078326" y="5232534"/>
            <a:ext cx="0" cy="22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16DD5DE-000E-6441-B6AA-04155865E9D6}"/>
              </a:ext>
            </a:extLst>
          </p:cNvPr>
          <p:cNvSpPr txBox="1"/>
          <p:nvPr/>
        </p:nvSpPr>
        <p:spPr>
          <a:xfrm>
            <a:off x="3065051" y="5430559"/>
            <a:ext cx="762000" cy="307777"/>
          </a:xfrm>
          <a:prstGeom prst="rect">
            <a:avLst/>
          </a:prstGeom>
          <a:noFill/>
        </p:spPr>
        <p:txBody>
          <a:bodyPr wrap="square" rtlCol="0">
            <a:spAutoFit/>
          </a:bodyPr>
          <a:lstStyle/>
          <a:p>
            <a:r>
              <a:rPr lang="en-US" sz="1400" dirty="0">
                <a:solidFill>
                  <a:srgbClr val="FF0000"/>
                </a:solidFill>
              </a:rPr>
              <a:t>-30.62</a:t>
            </a:r>
          </a:p>
        </p:txBody>
      </p:sp>
      <p:sp>
        <p:nvSpPr>
          <p:cNvPr id="14" name="Freeform 13">
            <a:extLst>
              <a:ext uri="{FF2B5EF4-FFF2-40B4-BE49-F238E27FC236}">
                <a16:creationId xmlns:a16="http://schemas.microsoft.com/office/drawing/2014/main" id="{EB0F36B2-2E64-964F-940C-1F766B3EAC9C}"/>
              </a:ext>
            </a:extLst>
          </p:cNvPr>
          <p:cNvSpPr/>
          <p:nvPr/>
        </p:nvSpPr>
        <p:spPr>
          <a:xfrm flipH="1">
            <a:off x="6091496" y="5027861"/>
            <a:ext cx="205447" cy="31725"/>
          </a:xfrm>
          <a:custGeom>
            <a:avLst/>
            <a:gdLst>
              <a:gd name="connsiteX0" fmla="*/ 0 w 844731"/>
              <a:gd name="connsiteY0" fmla="*/ 418012 h 444137"/>
              <a:gd name="connsiteX1" fmla="*/ 309154 w 844731"/>
              <a:gd name="connsiteY1" fmla="*/ 352697 h 444137"/>
              <a:gd name="connsiteX2" fmla="*/ 566057 w 844731"/>
              <a:gd name="connsiteY2" fmla="*/ 195943 h 444137"/>
              <a:gd name="connsiteX3" fmla="*/ 844731 w 844731"/>
              <a:gd name="connsiteY3" fmla="*/ 0 h 444137"/>
              <a:gd name="connsiteX4" fmla="*/ 840377 w 844731"/>
              <a:gd name="connsiteY4" fmla="*/ 444137 h 444137"/>
              <a:gd name="connsiteX5" fmla="*/ 0 w 844731"/>
              <a:gd name="connsiteY5" fmla="*/ 418012 h 444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731" h="444137">
                <a:moveTo>
                  <a:pt x="0" y="418012"/>
                </a:moveTo>
                <a:lnTo>
                  <a:pt x="309154" y="352697"/>
                </a:lnTo>
                <a:lnTo>
                  <a:pt x="566057" y="195943"/>
                </a:lnTo>
                <a:lnTo>
                  <a:pt x="844731" y="0"/>
                </a:lnTo>
                <a:cubicBezTo>
                  <a:pt x="843280" y="148046"/>
                  <a:pt x="841828" y="296091"/>
                  <a:pt x="840377" y="444137"/>
                </a:cubicBezTo>
                <a:lnTo>
                  <a:pt x="0" y="418012"/>
                </a:lnTo>
                <a:close/>
              </a:path>
            </a:pathLst>
          </a:cu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09649F3E-5502-3649-8844-4F3A4ED40DFE}"/>
              </a:ext>
            </a:extLst>
          </p:cNvPr>
          <p:cNvSpPr/>
          <p:nvPr/>
        </p:nvSpPr>
        <p:spPr>
          <a:xfrm>
            <a:off x="3217451" y="5030869"/>
            <a:ext cx="167695" cy="28779"/>
          </a:xfrm>
          <a:custGeom>
            <a:avLst/>
            <a:gdLst>
              <a:gd name="connsiteX0" fmla="*/ 0 w 844731"/>
              <a:gd name="connsiteY0" fmla="*/ 418012 h 444137"/>
              <a:gd name="connsiteX1" fmla="*/ 309154 w 844731"/>
              <a:gd name="connsiteY1" fmla="*/ 352697 h 444137"/>
              <a:gd name="connsiteX2" fmla="*/ 566057 w 844731"/>
              <a:gd name="connsiteY2" fmla="*/ 195943 h 444137"/>
              <a:gd name="connsiteX3" fmla="*/ 844731 w 844731"/>
              <a:gd name="connsiteY3" fmla="*/ 0 h 444137"/>
              <a:gd name="connsiteX4" fmla="*/ 840377 w 844731"/>
              <a:gd name="connsiteY4" fmla="*/ 444137 h 444137"/>
              <a:gd name="connsiteX5" fmla="*/ 0 w 844731"/>
              <a:gd name="connsiteY5" fmla="*/ 418012 h 444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731" h="444137">
                <a:moveTo>
                  <a:pt x="0" y="418012"/>
                </a:moveTo>
                <a:lnTo>
                  <a:pt x="309154" y="352697"/>
                </a:lnTo>
                <a:lnTo>
                  <a:pt x="566057" y="195943"/>
                </a:lnTo>
                <a:lnTo>
                  <a:pt x="844731" y="0"/>
                </a:lnTo>
                <a:cubicBezTo>
                  <a:pt x="843280" y="148046"/>
                  <a:pt x="841828" y="296091"/>
                  <a:pt x="840377" y="444137"/>
                </a:cubicBezTo>
                <a:lnTo>
                  <a:pt x="0" y="418012"/>
                </a:lnTo>
                <a:close/>
              </a:path>
            </a:pathLst>
          </a:cu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30C16CA-B4B3-F34B-8738-B54E2104522A}"/>
              </a:ext>
            </a:extLst>
          </p:cNvPr>
          <p:cNvSpPr txBox="1"/>
          <p:nvPr/>
        </p:nvSpPr>
        <p:spPr>
          <a:xfrm>
            <a:off x="914400" y="5858470"/>
            <a:ext cx="7848600" cy="923330"/>
          </a:xfrm>
          <a:prstGeom prst="rect">
            <a:avLst/>
          </a:prstGeom>
          <a:noFill/>
        </p:spPr>
        <p:txBody>
          <a:bodyPr wrap="square" rtlCol="0">
            <a:spAutoFit/>
          </a:bodyPr>
          <a:lstStyle/>
          <a:p>
            <a:r>
              <a:rPr lang="en-US" dirty="0"/>
              <a:t>There is overwhelming evidence to suggest that the intercept is different from zero (</a:t>
            </a:r>
            <a:r>
              <a:rPr lang="en-US" dirty="0" err="1"/>
              <a:t>pvalue</a:t>
            </a:r>
            <a:r>
              <a:rPr lang="en-US" dirty="0"/>
              <a:t> &lt; .00001).  Our best estimate is 50 and we are 95% confident that the intercept is between 46.14  and 53.86.  </a:t>
            </a:r>
          </a:p>
        </p:txBody>
      </p:sp>
      <p:pic>
        <p:nvPicPr>
          <p:cNvPr id="21" name="Picture 20">
            <a:extLst>
              <a:ext uri="{FF2B5EF4-FFF2-40B4-BE49-F238E27FC236}">
                <a16:creationId xmlns:a16="http://schemas.microsoft.com/office/drawing/2014/main" id="{694DAB6D-E58E-3743-AEE6-C457D87B50F3}"/>
              </a:ext>
            </a:extLst>
          </p:cNvPr>
          <p:cNvPicPr>
            <a:picLocks noChangeAspect="1"/>
          </p:cNvPicPr>
          <p:nvPr/>
        </p:nvPicPr>
        <p:blipFill>
          <a:blip r:embed="rId4"/>
          <a:stretch>
            <a:fillRect/>
          </a:stretch>
        </p:blipFill>
        <p:spPr>
          <a:xfrm>
            <a:off x="1524001" y="2142367"/>
            <a:ext cx="3130550" cy="658635"/>
          </a:xfrm>
          <a:prstGeom prst="rect">
            <a:avLst/>
          </a:prstGeom>
        </p:spPr>
      </p:pic>
      <p:pic>
        <p:nvPicPr>
          <p:cNvPr id="22" name="Picture 21">
            <a:extLst>
              <a:ext uri="{FF2B5EF4-FFF2-40B4-BE49-F238E27FC236}">
                <a16:creationId xmlns:a16="http://schemas.microsoft.com/office/drawing/2014/main" id="{55E65180-D0C2-684B-AA54-DCFB5BF35841}"/>
              </a:ext>
            </a:extLst>
          </p:cNvPr>
          <p:cNvPicPr>
            <a:picLocks noChangeAspect="1"/>
          </p:cNvPicPr>
          <p:nvPr/>
        </p:nvPicPr>
        <p:blipFill>
          <a:blip r:embed="rId5"/>
          <a:stretch>
            <a:fillRect/>
          </a:stretch>
        </p:blipFill>
        <p:spPr>
          <a:xfrm>
            <a:off x="5181600" y="2148653"/>
            <a:ext cx="2131619" cy="652349"/>
          </a:xfrm>
          <a:prstGeom prst="rect">
            <a:avLst/>
          </a:prstGeom>
        </p:spPr>
      </p:pic>
      <p:pic>
        <p:nvPicPr>
          <p:cNvPr id="23" name="Picture 22">
            <a:extLst>
              <a:ext uri="{FF2B5EF4-FFF2-40B4-BE49-F238E27FC236}">
                <a16:creationId xmlns:a16="http://schemas.microsoft.com/office/drawing/2014/main" id="{155FF3D4-5A9A-BA46-9E99-7532185B5E17}"/>
              </a:ext>
            </a:extLst>
          </p:cNvPr>
          <p:cNvPicPr>
            <a:picLocks noChangeAspect="1"/>
          </p:cNvPicPr>
          <p:nvPr/>
        </p:nvPicPr>
        <p:blipFill>
          <a:blip r:embed="rId6"/>
          <a:stretch>
            <a:fillRect/>
          </a:stretch>
        </p:blipFill>
        <p:spPr>
          <a:xfrm>
            <a:off x="1524000" y="2826990"/>
            <a:ext cx="3381917" cy="177996"/>
          </a:xfrm>
          <a:prstGeom prst="rect">
            <a:avLst/>
          </a:prstGeom>
        </p:spPr>
      </p:pic>
    </p:spTree>
    <p:extLst>
      <p:ext uri="{BB962C8B-B14F-4D97-AF65-F5344CB8AC3E}">
        <p14:creationId xmlns:p14="http://schemas.microsoft.com/office/powerpoint/2010/main" val="377498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P spid="14" grpId="0" animBg="1"/>
      <p:bldP spid="17" grpId="0" animBg="1"/>
      <p:bldP spid="2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98631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t>SLR | Example: MPG versus Weight</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6481673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397F-79BF-2148-9A14-A35263C86C2E}"/>
              </a:ext>
            </a:extLst>
          </p:cNvPr>
          <p:cNvSpPr>
            <a:spLocks noGrp="1"/>
          </p:cNvSpPr>
          <p:nvPr>
            <p:ph type="title"/>
          </p:nvPr>
        </p:nvSpPr>
        <p:spPr/>
        <p:txBody>
          <a:bodyPr/>
          <a:lstStyle/>
          <a:p>
            <a:r>
              <a:rPr lang="en-US" dirty="0" err="1"/>
              <a:t>mtcars</a:t>
            </a:r>
            <a:r>
              <a:rPr lang="en-US" dirty="0"/>
              <a:t>: MPG v. Weight</a:t>
            </a:r>
          </a:p>
        </p:txBody>
      </p:sp>
      <p:sp>
        <p:nvSpPr>
          <p:cNvPr id="3" name="Content Placeholder 2">
            <a:extLst>
              <a:ext uri="{FF2B5EF4-FFF2-40B4-BE49-F238E27FC236}">
                <a16:creationId xmlns:a16="http://schemas.microsoft.com/office/drawing/2014/main" id="{4F942870-3663-BA44-AE46-176B55B0099F}"/>
              </a:ext>
            </a:extLst>
          </p:cNvPr>
          <p:cNvSpPr>
            <a:spLocks noGrp="1"/>
          </p:cNvSpPr>
          <p:nvPr>
            <p:ph idx="1"/>
          </p:nvPr>
        </p:nvSpPr>
        <p:spPr/>
        <p:txBody>
          <a:bodyPr/>
          <a:lstStyle/>
          <a:p>
            <a:pPr marL="0" indent="0">
              <a:buNone/>
            </a:pPr>
            <a:r>
              <a:rPr lang="en-US" dirty="0"/>
              <a:t>QOIs: </a:t>
            </a:r>
          </a:p>
          <a:p>
            <a:pPr marL="514350" indent="-514350">
              <a:buAutoNum type="arabicPeriod"/>
            </a:pPr>
            <a:r>
              <a:rPr lang="en-US" dirty="0"/>
              <a:t>Quantify the relationship between the </a:t>
            </a:r>
            <a:r>
              <a:rPr lang="en-US" i="1" dirty="0"/>
              <a:t>mean</a:t>
            </a:r>
            <a:r>
              <a:rPr lang="en-US" dirty="0"/>
              <a:t> mpg and the weight of the car.  </a:t>
            </a:r>
          </a:p>
          <a:p>
            <a:pPr marL="514350" indent="-514350">
              <a:buAutoNum type="arabicPeriod"/>
            </a:pPr>
            <a:endParaRPr lang="en-US" dirty="0"/>
          </a:p>
          <a:p>
            <a:pPr marL="514350" indent="-514350">
              <a:buAutoNum type="arabicPeriod"/>
            </a:pPr>
            <a:r>
              <a:rPr lang="en-US" dirty="0"/>
              <a:t>We have new Mercedes that weighs 2,304 </a:t>
            </a:r>
            <a:r>
              <a:rPr lang="en-US" dirty="0" err="1"/>
              <a:t>lbs</a:t>
            </a:r>
            <a:r>
              <a:rPr lang="en-US" dirty="0"/>
              <a:t> and we would like to estimate the </a:t>
            </a:r>
            <a:r>
              <a:rPr lang="en-US" i="1" dirty="0"/>
              <a:t>mean</a:t>
            </a:r>
            <a:r>
              <a:rPr lang="en-US" dirty="0"/>
              <a:t> mpg based only on this information.  </a:t>
            </a:r>
          </a:p>
        </p:txBody>
      </p:sp>
    </p:spTree>
    <p:extLst>
      <p:ext uri="{BB962C8B-B14F-4D97-AF65-F5344CB8AC3E}">
        <p14:creationId xmlns:p14="http://schemas.microsoft.com/office/powerpoint/2010/main" val="20266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9DADD-DB75-4649-B93F-93F890DD1A46}"/>
              </a:ext>
            </a:extLst>
          </p:cNvPr>
          <p:cNvSpPr>
            <a:spLocks noGrp="1"/>
          </p:cNvSpPr>
          <p:nvPr>
            <p:ph type="title"/>
          </p:nvPr>
        </p:nvSpPr>
        <p:spPr/>
        <p:txBody>
          <a:bodyPr/>
          <a:lstStyle/>
          <a:p>
            <a:r>
              <a:rPr lang="en-US" dirty="0" err="1"/>
              <a:t>mtcars</a:t>
            </a:r>
            <a:r>
              <a:rPr lang="en-US" dirty="0"/>
              <a:t>: MPG v. Weight</a:t>
            </a:r>
          </a:p>
        </p:txBody>
      </p:sp>
      <p:pic>
        <p:nvPicPr>
          <p:cNvPr id="4" name="Picture 3">
            <a:extLst>
              <a:ext uri="{FF2B5EF4-FFF2-40B4-BE49-F238E27FC236}">
                <a16:creationId xmlns:a16="http://schemas.microsoft.com/office/drawing/2014/main" id="{D171388A-E6A8-5146-B85C-5B445949C643}"/>
              </a:ext>
            </a:extLst>
          </p:cNvPr>
          <p:cNvPicPr>
            <a:picLocks noChangeAspect="1"/>
          </p:cNvPicPr>
          <p:nvPr/>
        </p:nvPicPr>
        <p:blipFill>
          <a:blip r:embed="rId2"/>
          <a:stretch>
            <a:fillRect/>
          </a:stretch>
        </p:blipFill>
        <p:spPr>
          <a:xfrm>
            <a:off x="228600" y="1981200"/>
            <a:ext cx="4596384" cy="3962400"/>
          </a:xfrm>
          <a:prstGeom prst="rect">
            <a:avLst/>
          </a:prstGeom>
        </p:spPr>
      </p:pic>
      <p:sp>
        <p:nvSpPr>
          <p:cNvPr id="5" name="TextBox 4">
            <a:extLst>
              <a:ext uri="{FF2B5EF4-FFF2-40B4-BE49-F238E27FC236}">
                <a16:creationId xmlns:a16="http://schemas.microsoft.com/office/drawing/2014/main" id="{D9491204-5376-A642-99C7-73AE30B1CEBA}"/>
              </a:ext>
            </a:extLst>
          </p:cNvPr>
          <p:cNvSpPr txBox="1"/>
          <p:nvPr/>
        </p:nvSpPr>
        <p:spPr>
          <a:xfrm>
            <a:off x="4876800" y="2005548"/>
            <a:ext cx="4090416" cy="3785652"/>
          </a:xfrm>
          <a:prstGeom prst="rect">
            <a:avLst/>
          </a:prstGeom>
          <a:noFill/>
        </p:spPr>
        <p:txBody>
          <a:bodyPr wrap="square" rtlCol="0">
            <a:spAutoFit/>
          </a:bodyPr>
          <a:lstStyle/>
          <a:p>
            <a:r>
              <a:rPr lang="en-US" sz="1600" b="1" dirty="0"/>
              <a:t>Assumptions:</a:t>
            </a:r>
          </a:p>
          <a:p>
            <a:pPr marL="342900" indent="-342900">
              <a:buAutoNum type="arabicPeriod"/>
            </a:pPr>
            <a:r>
              <a:rPr lang="en-US" sz="1600" dirty="0"/>
              <a:t>There does not seem to be much evidence against normal distributions of </a:t>
            </a:r>
            <a:r>
              <a:rPr lang="en-US" sz="1600" dirty="0" err="1"/>
              <a:t>mpgs</a:t>
            </a:r>
            <a:r>
              <a:rPr lang="en-US" sz="1600" dirty="0"/>
              <a:t> for fixed levels of weight.  </a:t>
            </a:r>
          </a:p>
          <a:p>
            <a:pPr marL="342900" indent="-342900">
              <a:buAutoNum type="arabicPeriod"/>
            </a:pPr>
            <a:r>
              <a:rPr lang="en-US" sz="1600" dirty="0"/>
              <a:t>There does not seem to be much evidence against a linear relationship between the means of those assumed normal distributions and weight </a:t>
            </a:r>
            <a:r>
              <a:rPr lang="en-US" sz="1600" b="1" i="1" dirty="0"/>
              <a:t>for cars that weigh less than 4500 lbs.  </a:t>
            </a:r>
          </a:p>
          <a:p>
            <a:pPr marL="342900" indent="-342900">
              <a:buAutoNum type="arabicPeriod"/>
            </a:pPr>
            <a:r>
              <a:rPr lang="en-US" sz="1600" dirty="0"/>
              <a:t>There does not seem to be much evidence of non-constant standard deviation of the normal distributions.</a:t>
            </a:r>
          </a:p>
          <a:p>
            <a:pPr marL="342900" indent="-342900">
              <a:buAutoNum type="arabicPeriod"/>
            </a:pPr>
            <a:r>
              <a:rPr lang="en-US" sz="1600" dirty="0"/>
              <a:t>We will assume the </a:t>
            </a:r>
            <a:r>
              <a:rPr lang="en-US" sz="1600" dirty="0" err="1"/>
              <a:t>mpgs</a:t>
            </a:r>
            <a:r>
              <a:rPr lang="en-US" sz="1600" dirty="0"/>
              <a:t> are independent of one another (which may be a weak assumption.)  </a:t>
            </a:r>
          </a:p>
        </p:txBody>
      </p:sp>
      <p:sp>
        <p:nvSpPr>
          <p:cNvPr id="6" name="TextBox 5">
            <a:extLst>
              <a:ext uri="{FF2B5EF4-FFF2-40B4-BE49-F238E27FC236}">
                <a16:creationId xmlns:a16="http://schemas.microsoft.com/office/drawing/2014/main" id="{5593A854-B12B-B748-9859-742B428D9F08}"/>
              </a:ext>
            </a:extLst>
          </p:cNvPr>
          <p:cNvSpPr txBox="1"/>
          <p:nvPr/>
        </p:nvSpPr>
        <p:spPr>
          <a:xfrm>
            <a:off x="824484" y="6096000"/>
            <a:ext cx="8001000" cy="584775"/>
          </a:xfrm>
          <a:prstGeom prst="rect">
            <a:avLst/>
          </a:prstGeom>
          <a:noFill/>
        </p:spPr>
        <p:txBody>
          <a:bodyPr wrap="square" rtlCol="0">
            <a:spAutoFit/>
          </a:bodyPr>
          <a:lstStyle/>
          <a:p>
            <a:pPr algn="ctr"/>
            <a:r>
              <a:rPr lang="en-US" sz="1600" dirty="0"/>
              <a:t>We will thus narrow the domain and build a model only for cars that weigh between 1000 and 4500 lbs.  </a:t>
            </a:r>
          </a:p>
        </p:txBody>
      </p:sp>
      <p:sp>
        <p:nvSpPr>
          <p:cNvPr id="7" name="Rectangle 6">
            <a:extLst>
              <a:ext uri="{FF2B5EF4-FFF2-40B4-BE49-F238E27FC236}">
                <a16:creationId xmlns:a16="http://schemas.microsoft.com/office/drawing/2014/main" id="{090EC168-CBCA-D648-87BE-40DFE706D62E}"/>
              </a:ext>
            </a:extLst>
          </p:cNvPr>
          <p:cNvSpPr/>
          <p:nvPr/>
        </p:nvSpPr>
        <p:spPr>
          <a:xfrm>
            <a:off x="457200" y="1490420"/>
            <a:ext cx="8368284" cy="307777"/>
          </a:xfrm>
          <a:prstGeom prst="rect">
            <a:avLst/>
          </a:prstGeom>
        </p:spPr>
        <p:txBody>
          <a:bodyPr wrap="square">
            <a:spAutoFit/>
          </a:bodyPr>
          <a:lstStyle/>
          <a:p>
            <a:r>
              <a:rPr lang="en-US" sz="1400" dirty="0" err="1"/>
              <a:t>mtcars</a:t>
            </a:r>
            <a:r>
              <a:rPr lang="en-US" sz="1400" dirty="0"/>
              <a:t> %&gt;% </a:t>
            </a:r>
            <a:r>
              <a:rPr lang="en-US" sz="1400" dirty="0" err="1"/>
              <a:t>ggplot</a:t>
            </a:r>
            <a:r>
              <a:rPr lang="en-US" sz="1400" dirty="0"/>
              <a:t>(</a:t>
            </a:r>
            <a:r>
              <a:rPr lang="en-US" sz="1400" dirty="0" err="1"/>
              <a:t>aes</a:t>
            </a:r>
            <a:r>
              <a:rPr lang="en-US" sz="1400" dirty="0"/>
              <a:t>(x = </a:t>
            </a:r>
            <a:r>
              <a:rPr lang="en-US" sz="1400" dirty="0" err="1"/>
              <a:t>wt</a:t>
            </a:r>
            <a:r>
              <a:rPr lang="en-US" sz="1400" dirty="0"/>
              <a:t>, y = mpg)) + </a:t>
            </a:r>
            <a:r>
              <a:rPr lang="en-US" sz="1400" dirty="0" err="1"/>
              <a:t>geom_point</a:t>
            </a:r>
            <a:r>
              <a:rPr lang="en-US" sz="1400" dirty="0"/>
              <a:t>() + </a:t>
            </a:r>
            <a:r>
              <a:rPr lang="en-US" sz="1400" dirty="0" err="1"/>
              <a:t>ggtitle</a:t>
            </a:r>
            <a:r>
              <a:rPr lang="en-US" sz="1400" dirty="0"/>
              <a:t>("</a:t>
            </a:r>
            <a:r>
              <a:rPr lang="en-US" sz="1400" dirty="0" err="1"/>
              <a:t>mtcars</a:t>
            </a:r>
            <a:r>
              <a:rPr lang="en-US" sz="1400" dirty="0"/>
              <a:t>: mpg v. weight") + </a:t>
            </a:r>
            <a:r>
              <a:rPr lang="en-US" sz="1400" dirty="0" err="1"/>
              <a:t>xlim</a:t>
            </a:r>
            <a:r>
              <a:rPr lang="en-US" sz="1400" dirty="0"/>
              <a:t>(0,6)</a:t>
            </a:r>
          </a:p>
        </p:txBody>
      </p:sp>
    </p:spTree>
    <p:extLst>
      <p:ext uri="{BB962C8B-B14F-4D97-AF65-F5344CB8AC3E}">
        <p14:creationId xmlns:p14="http://schemas.microsoft.com/office/powerpoint/2010/main" val="149606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t>SLR | Practical Setting</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2510316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9DADD-DB75-4649-B93F-93F890DD1A46}"/>
              </a:ext>
            </a:extLst>
          </p:cNvPr>
          <p:cNvSpPr>
            <a:spLocks noGrp="1"/>
          </p:cNvSpPr>
          <p:nvPr>
            <p:ph type="title"/>
          </p:nvPr>
        </p:nvSpPr>
        <p:spPr/>
        <p:txBody>
          <a:bodyPr/>
          <a:lstStyle/>
          <a:p>
            <a:r>
              <a:rPr lang="en-US" dirty="0" err="1"/>
              <a:t>mtcars</a:t>
            </a:r>
            <a:r>
              <a:rPr lang="en-US" dirty="0"/>
              <a:t>: MPG v. Weight</a:t>
            </a:r>
          </a:p>
        </p:txBody>
      </p:sp>
      <p:sp>
        <p:nvSpPr>
          <p:cNvPr id="5" name="TextBox 4">
            <a:extLst>
              <a:ext uri="{FF2B5EF4-FFF2-40B4-BE49-F238E27FC236}">
                <a16:creationId xmlns:a16="http://schemas.microsoft.com/office/drawing/2014/main" id="{D9491204-5376-A642-99C7-73AE30B1CEBA}"/>
              </a:ext>
            </a:extLst>
          </p:cNvPr>
          <p:cNvSpPr txBox="1"/>
          <p:nvPr/>
        </p:nvSpPr>
        <p:spPr>
          <a:xfrm>
            <a:off x="4876800" y="2005548"/>
            <a:ext cx="4090416" cy="3785652"/>
          </a:xfrm>
          <a:prstGeom prst="rect">
            <a:avLst/>
          </a:prstGeom>
          <a:noFill/>
        </p:spPr>
        <p:txBody>
          <a:bodyPr wrap="square" rtlCol="0">
            <a:spAutoFit/>
          </a:bodyPr>
          <a:lstStyle/>
          <a:p>
            <a:r>
              <a:rPr lang="en-US" sz="1600" b="1" dirty="0"/>
              <a:t>Assumptions:</a:t>
            </a:r>
          </a:p>
          <a:p>
            <a:pPr marL="342900" indent="-342900">
              <a:buAutoNum type="arabicPeriod"/>
            </a:pPr>
            <a:r>
              <a:rPr lang="en-US" sz="1600" dirty="0"/>
              <a:t>There does not seem to be much evidence against normal distributions of </a:t>
            </a:r>
            <a:r>
              <a:rPr lang="en-US" sz="1600" dirty="0" err="1"/>
              <a:t>mpgs</a:t>
            </a:r>
            <a:r>
              <a:rPr lang="en-US" sz="1600" dirty="0"/>
              <a:t> for fixed levels of weight.  </a:t>
            </a:r>
          </a:p>
          <a:p>
            <a:pPr marL="342900" indent="-342900">
              <a:buAutoNum type="arabicPeriod"/>
            </a:pPr>
            <a:r>
              <a:rPr lang="en-US" sz="1600" dirty="0"/>
              <a:t>There does not seem to be much evidence against a linear relationship between the means of those assumed normal distributions and weight </a:t>
            </a:r>
            <a:r>
              <a:rPr lang="en-US" sz="1600" b="1" dirty="0"/>
              <a:t>for cars that weigh less than 4500 lbs.  </a:t>
            </a:r>
          </a:p>
          <a:p>
            <a:pPr marL="342900" indent="-342900">
              <a:buAutoNum type="arabicPeriod"/>
            </a:pPr>
            <a:r>
              <a:rPr lang="en-US" sz="1600" dirty="0"/>
              <a:t>There does not seem to be much evidence of non-constant standard deviation of the normal distributions.</a:t>
            </a:r>
          </a:p>
          <a:p>
            <a:pPr marL="342900" indent="-342900">
              <a:buAutoNum type="arabicPeriod"/>
            </a:pPr>
            <a:r>
              <a:rPr lang="en-US" sz="1600" dirty="0"/>
              <a:t>We will assume the </a:t>
            </a:r>
            <a:r>
              <a:rPr lang="en-US" sz="1600" dirty="0" err="1"/>
              <a:t>mpgs</a:t>
            </a:r>
            <a:r>
              <a:rPr lang="en-US" sz="1600" dirty="0"/>
              <a:t> are independent of one another (which may be a weak assumption.)  </a:t>
            </a:r>
          </a:p>
        </p:txBody>
      </p:sp>
      <p:sp>
        <p:nvSpPr>
          <p:cNvPr id="6" name="TextBox 5">
            <a:extLst>
              <a:ext uri="{FF2B5EF4-FFF2-40B4-BE49-F238E27FC236}">
                <a16:creationId xmlns:a16="http://schemas.microsoft.com/office/drawing/2014/main" id="{5593A854-B12B-B748-9859-742B428D9F08}"/>
              </a:ext>
            </a:extLst>
          </p:cNvPr>
          <p:cNvSpPr txBox="1"/>
          <p:nvPr/>
        </p:nvSpPr>
        <p:spPr>
          <a:xfrm>
            <a:off x="824484" y="6096000"/>
            <a:ext cx="8001000" cy="584775"/>
          </a:xfrm>
          <a:prstGeom prst="rect">
            <a:avLst/>
          </a:prstGeom>
          <a:noFill/>
        </p:spPr>
        <p:txBody>
          <a:bodyPr wrap="square" rtlCol="0">
            <a:spAutoFit/>
          </a:bodyPr>
          <a:lstStyle/>
          <a:p>
            <a:pPr algn="ctr"/>
            <a:r>
              <a:rPr lang="en-US" sz="1600" dirty="0"/>
              <a:t>We will thus narrow the domain and build a model only for cars that weigh between 1000 and 4500 lbs.  </a:t>
            </a:r>
          </a:p>
        </p:txBody>
      </p:sp>
      <p:sp>
        <p:nvSpPr>
          <p:cNvPr id="7" name="Rectangle 6">
            <a:extLst>
              <a:ext uri="{FF2B5EF4-FFF2-40B4-BE49-F238E27FC236}">
                <a16:creationId xmlns:a16="http://schemas.microsoft.com/office/drawing/2014/main" id="{090EC168-CBCA-D648-87BE-40DFE706D62E}"/>
              </a:ext>
            </a:extLst>
          </p:cNvPr>
          <p:cNvSpPr/>
          <p:nvPr/>
        </p:nvSpPr>
        <p:spPr>
          <a:xfrm>
            <a:off x="394716" y="1484158"/>
            <a:ext cx="8368284" cy="276999"/>
          </a:xfrm>
          <a:prstGeom prst="rect">
            <a:avLst/>
          </a:prstGeom>
        </p:spPr>
        <p:txBody>
          <a:bodyPr wrap="square">
            <a:spAutoFit/>
          </a:bodyPr>
          <a:lstStyle/>
          <a:p>
            <a:r>
              <a:rPr lang="en-US" sz="1200" dirty="0" err="1"/>
              <a:t>mtcars</a:t>
            </a:r>
            <a:r>
              <a:rPr lang="en-US" sz="1200" dirty="0"/>
              <a:t> %&gt;% filter(</a:t>
            </a:r>
            <a:r>
              <a:rPr lang="en-US" sz="1200" dirty="0" err="1"/>
              <a:t>wt</a:t>
            </a:r>
            <a:r>
              <a:rPr lang="en-US" sz="1200" dirty="0"/>
              <a:t> &lt; 5) %&gt;% </a:t>
            </a:r>
            <a:r>
              <a:rPr lang="en-US" sz="1200" dirty="0" err="1"/>
              <a:t>ggplot</a:t>
            </a:r>
            <a:r>
              <a:rPr lang="en-US" sz="1200" dirty="0"/>
              <a:t>(</a:t>
            </a:r>
            <a:r>
              <a:rPr lang="en-US" sz="1200" dirty="0" err="1"/>
              <a:t>aes</a:t>
            </a:r>
            <a:r>
              <a:rPr lang="en-US" sz="1200" dirty="0"/>
              <a:t>(x = </a:t>
            </a:r>
            <a:r>
              <a:rPr lang="en-US" sz="1200" dirty="0" err="1"/>
              <a:t>wt</a:t>
            </a:r>
            <a:r>
              <a:rPr lang="en-US" sz="1200" dirty="0"/>
              <a:t>, y = mpg)) + </a:t>
            </a:r>
            <a:r>
              <a:rPr lang="en-US" sz="1200" dirty="0" err="1"/>
              <a:t>geom_point</a:t>
            </a:r>
            <a:r>
              <a:rPr lang="en-US" sz="1200" dirty="0"/>
              <a:t>() + </a:t>
            </a:r>
            <a:r>
              <a:rPr lang="en-US" sz="1200" dirty="0" err="1"/>
              <a:t>ggtitle</a:t>
            </a:r>
            <a:r>
              <a:rPr lang="en-US" sz="1200" dirty="0"/>
              <a:t>("</a:t>
            </a:r>
            <a:r>
              <a:rPr lang="en-US" sz="1200" dirty="0" err="1"/>
              <a:t>mtcars</a:t>
            </a:r>
            <a:r>
              <a:rPr lang="en-US" sz="1200" dirty="0"/>
              <a:t>: mpg v. weight") + </a:t>
            </a:r>
            <a:r>
              <a:rPr lang="en-US" sz="1200" dirty="0" err="1"/>
              <a:t>xlim</a:t>
            </a:r>
            <a:r>
              <a:rPr lang="en-US" sz="1200" dirty="0"/>
              <a:t>(0,6)</a:t>
            </a:r>
          </a:p>
        </p:txBody>
      </p:sp>
      <p:pic>
        <p:nvPicPr>
          <p:cNvPr id="8" name="Picture 7">
            <a:extLst>
              <a:ext uri="{FF2B5EF4-FFF2-40B4-BE49-F238E27FC236}">
                <a16:creationId xmlns:a16="http://schemas.microsoft.com/office/drawing/2014/main" id="{ACD6BD43-92C6-DE4F-8B79-37CFD3633648}"/>
              </a:ext>
            </a:extLst>
          </p:cNvPr>
          <p:cNvPicPr>
            <a:picLocks noChangeAspect="1"/>
          </p:cNvPicPr>
          <p:nvPr/>
        </p:nvPicPr>
        <p:blipFill>
          <a:blip r:embed="rId2"/>
          <a:stretch>
            <a:fillRect/>
          </a:stretch>
        </p:blipFill>
        <p:spPr>
          <a:xfrm>
            <a:off x="152400" y="1929932"/>
            <a:ext cx="4494052" cy="3874183"/>
          </a:xfrm>
          <a:prstGeom prst="rect">
            <a:avLst/>
          </a:prstGeom>
        </p:spPr>
      </p:pic>
    </p:spTree>
    <p:extLst>
      <p:ext uri="{BB962C8B-B14F-4D97-AF65-F5344CB8AC3E}">
        <p14:creationId xmlns:p14="http://schemas.microsoft.com/office/powerpoint/2010/main" val="312793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31200-B2A9-9F4F-B93F-AE5E124B89ED}"/>
              </a:ext>
            </a:extLst>
          </p:cNvPr>
          <p:cNvSpPr>
            <a:spLocks noGrp="1"/>
          </p:cNvSpPr>
          <p:nvPr>
            <p:ph type="title"/>
          </p:nvPr>
        </p:nvSpPr>
        <p:spPr/>
        <p:txBody>
          <a:bodyPr/>
          <a:lstStyle/>
          <a:p>
            <a:r>
              <a:rPr lang="en-US" dirty="0" err="1"/>
              <a:t>mtcars</a:t>
            </a:r>
            <a:r>
              <a:rPr lang="en-US" dirty="0"/>
              <a:t>: MPG v. Weight</a:t>
            </a:r>
          </a:p>
        </p:txBody>
      </p:sp>
      <p:sp>
        <p:nvSpPr>
          <p:cNvPr id="4" name="TextBox 3">
            <a:extLst>
              <a:ext uri="{FF2B5EF4-FFF2-40B4-BE49-F238E27FC236}">
                <a16:creationId xmlns:a16="http://schemas.microsoft.com/office/drawing/2014/main" id="{4D5ED98A-3C58-9F4B-85B5-67A653C97AB4}"/>
              </a:ext>
            </a:extLst>
          </p:cNvPr>
          <p:cNvSpPr txBox="1"/>
          <p:nvPr/>
        </p:nvSpPr>
        <p:spPr>
          <a:xfrm>
            <a:off x="152400" y="1371600"/>
            <a:ext cx="8991600" cy="923330"/>
          </a:xfrm>
          <a:prstGeom prst="rect">
            <a:avLst/>
          </a:prstGeom>
          <a:noFill/>
        </p:spPr>
        <p:txBody>
          <a:bodyPr wrap="square" rtlCol="0">
            <a:spAutoFit/>
          </a:bodyPr>
          <a:lstStyle/>
          <a:p>
            <a:r>
              <a:rPr lang="en-US" dirty="0"/>
              <a:t>QOI 1:  </a:t>
            </a:r>
          </a:p>
          <a:p>
            <a:r>
              <a:rPr lang="en-US" dirty="0"/>
              <a:t>Quantify the relationship between the mean miles per gallon and the weight of the car.  </a:t>
            </a:r>
          </a:p>
          <a:p>
            <a:r>
              <a:rPr lang="en-US" dirty="0"/>
              <a:t> </a:t>
            </a:r>
          </a:p>
        </p:txBody>
      </p:sp>
      <p:pic>
        <p:nvPicPr>
          <p:cNvPr id="5" name="Picture 4">
            <a:extLst>
              <a:ext uri="{FF2B5EF4-FFF2-40B4-BE49-F238E27FC236}">
                <a16:creationId xmlns:a16="http://schemas.microsoft.com/office/drawing/2014/main" id="{28531330-A6CA-584F-A6A1-567BD94EB6E0}"/>
              </a:ext>
            </a:extLst>
          </p:cNvPr>
          <p:cNvPicPr>
            <a:picLocks noChangeAspect="1"/>
          </p:cNvPicPr>
          <p:nvPr/>
        </p:nvPicPr>
        <p:blipFill>
          <a:blip r:embed="rId2"/>
          <a:stretch>
            <a:fillRect/>
          </a:stretch>
        </p:blipFill>
        <p:spPr>
          <a:xfrm>
            <a:off x="304800" y="2913016"/>
            <a:ext cx="3603869" cy="3106784"/>
          </a:xfrm>
          <a:prstGeom prst="rect">
            <a:avLst/>
          </a:prstGeom>
        </p:spPr>
      </p:pic>
      <p:sp>
        <p:nvSpPr>
          <p:cNvPr id="6" name="Rectangle 5">
            <a:extLst>
              <a:ext uri="{FF2B5EF4-FFF2-40B4-BE49-F238E27FC236}">
                <a16:creationId xmlns:a16="http://schemas.microsoft.com/office/drawing/2014/main" id="{11775731-3A9C-464E-8D36-DEDBC73C53E8}"/>
              </a:ext>
            </a:extLst>
          </p:cNvPr>
          <p:cNvSpPr/>
          <p:nvPr/>
        </p:nvSpPr>
        <p:spPr>
          <a:xfrm>
            <a:off x="115824" y="2148287"/>
            <a:ext cx="8686800" cy="646331"/>
          </a:xfrm>
          <a:prstGeom prst="rect">
            <a:avLst/>
          </a:prstGeom>
        </p:spPr>
        <p:txBody>
          <a:bodyPr wrap="square">
            <a:spAutoFit/>
          </a:bodyPr>
          <a:lstStyle/>
          <a:p>
            <a:r>
              <a:rPr lang="en-US" sz="1200" dirty="0" err="1"/>
              <a:t>mtcars</a:t>
            </a:r>
            <a:r>
              <a:rPr lang="en-US" sz="1200" dirty="0"/>
              <a:t> %&gt;% </a:t>
            </a:r>
          </a:p>
          <a:p>
            <a:r>
              <a:rPr lang="en-US" sz="1200" dirty="0"/>
              <a:t>       filter(</a:t>
            </a:r>
            <a:r>
              <a:rPr lang="en-US" sz="1200" dirty="0" err="1"/>
              <a:t>wt</a:t>
            </a:r>
            <a:r>
              <a:rPr lang="en-US" sz="1200" dirty="0"/>
              <a:t> &lt; 5) %&gt;% </a:t>
            </a:r>
          </a:p>
          <a:p>
            <a:r>
              <a:rPr lang="en-US" sz="1200" dirty="0"/>
              <a:t>       </a:t>
            </a:r>
            <a:r>
              <a:rPr lang="en-US" sz="1200" dirty="0" err="1"/>
              <a:t>ggplot</a:t>
            </a:r>
            <a:r>
              <a:rPr lang="en-US" sz="1200" dirty="0"/>
              <a:t>(</a:t>
            </a:r>
            <a:r>
              <a:rPr lang="en-US" sz="1200" dirty="0" err="1"/>
              <a:t>aes</a:t>
            </a:r>
            <a:r>
              <a:rPr lang="en-US" sz="1200" dirty="0"/>
              <a:t>(x = </a:t>
            </a:r>
            <a:r>
              <a:rPr lang="en-US" sz="1200" dirty="0" err="1"/>
              <a:t>wt</a:t>
            </a:r>
            <a:r>
              <a:rPr lang="en-US" sz="1200" dirty="0"/>
              <a:t>, y = mpg)) + </a:t>
            </a:r>
            <a:r>
              <a:rPr lang="en-US" sz="1200" dirty="0" err="1"/>
              <a:t>geom_point</a:t>
            </a:r>
            <a:r>
              <a:rPr lang="en-US" sz="1200" dirty="0"/>
              <a:t>() + </a:t>
            </a:r>
            <a:r>
              <a:rPr lang="en-US" sz="1200" dirty="0" err="1"/>
              <a:t>ggtitle</a:t>
            </a:r>
            <a:r>
              <a:rPr lang="en-US" sz="1200" dirty="0"/>
              <a:t>("</a:t>
            </a:r>
            <a:r>
              <a:rPr lang="en-US" sz="1200" dirty="0" err="1"/>
              <a:t>mtcars</a:t>
            </a:r>
            <a:r>
              <a:rPr lang="en-US" sz="1200" dirty="0"/>
              <a:t>: mpg v. weight") + </a:t>
            </a:r>
            <a:r>
              <a:rPr lang="en-US" sz="1200" dirty="0" err="1"/>
              <a:t>geom_smooth</a:t>
            </a:r>
            <a:r>
              <a:rPr lang="en-US" sz="1200" dirty="0"/>
              <a:t>(method = "</a:t>
            </a:r>
            <a:r>
              <a:rPr lang="en-US" sz="1200" dirty="0" err="1"/>
              <a:t>lm</a:t>
            </a:r>
            <a:r>
              <a:rPr lang="en-US" sz="1200" dirty="0"/>
              <a:t>") + </a:t>
            </a:r>
            <a:r>
              <a:rPr lang="en-US" sz="1200" dirty="0" err="1"/>
              <a:t>xlim</a:t>
            </a:r>
            <a:r>
              <a:rPr lang="en-US" sz="1200" dirty="0"/>
              <a:t>(0,6)</a:t>
            </a:r>
          </a:p>
        </p:txBody>
      </p:sp>
      <p:pic>
        <p:nvPicPr>
          <p:cNvPr id="8" name="Picture 7">
            <a:extLst>
              <a:ext uri="{FF2B5EF4-FFF2-40B4-BE49-F238E27FC236}">
                <a16:creationId xmlns:a16="http://schemas.microsoft.com/office/drawing/2014/main" id="{1DA561FB-B05D-F54F-9DE6-3DDFB341A9C1}"/>
              </a:ext>
            </a:extLst>
          </p:cNvPr>
          <p:cNvPicPr>
            <a:picLocks noChangeAspect="1"/>
          </p:cNvPicPr>
          <p:nvPr/>
        </p:nvPicPr>
        <p:blipFill>
          <a:blip r:embed="rId3"/>
          <a:stretch>
            <a:fillRect/>
          </a:stretch>
        </p:blipFill>
        <p:spPr>
          <a:xfrm>
            <a:off x="4687824" y="3810000"/>
            <a:ext cx="4114800" cy="1308434"/>
          </a:xfrm>
          <a:prstGeom prst="rect">
            <a:avLst/>
          </a:prstGeom>
        </p:spPr>
      </p:pic>
      <p:sp>
        <p:nvSpPr>
          <p:cNvPr id="10" name="Rectangle 9">
            <a:extLst>
              <a:ext uri="{FF2B5EF4-FFF2-40B4-BE49-F238E27FC236}">
                <a16:creationId xmlns:a16="http://schemas.microsoft.com/office/drawing/2014/main" id="{F4CD2CC7-63CF-6947-86FC-C5B1DFD157AC}"/>
              </a:ext>
            </a:extLst>
          </p:cNvPr>
          <p:cNvSpPr/>
          <p:nvPr/>
        </p:nvSpPr>
        <p:spPr>
          <a:xfrm>
            <a:off x="5105400" y="2968908"/>
            <a:ext cx="2819400" cy="830997"/>
          </a:xfrm>
          <a:prstGeom prst="rect">
            <a:avLst/>
          </a:prstGeom>
        </p:spPr>
        <p:txBody>
          <a:bodyPr wrap="square">
            <a:spAutoFit/>
          </a:bodyPr>
          <a:lstStyle/>
          <a:p>
            <a:r>
              <a:rPr lang="en-US" sz="1200" dirty="0"/>
              <a:t>mtcars2 = </a:t>
            </a:r>
            <a:r>
              <a:rPr lang="en-US" sz="1200" dirty="0" err="1"/>
              <a:t>mtcars</a:t>
            </a:r>
            <a:r>
              <a:rPr lang="en-US" sz="1200" dirty="0"/>
              <a:t> %&gt;% filter(</a:t>
            </a:r>
            <a:r>
              <a:rPr lang="en-US" sz="1200" dirty="0" err="1"/>
              <a:t>wt</a:t>
            </a:r>
            <a:r>
              <a:rPr lang="en-US" sz="1200" dirty="0"/>
              <a:t> &lt; 5)</a:t>
            </a:r>
          </a:p>
          <a:p>
            <a:r>
              <a:rPr lang="en-US" sz="1200" dirty="0"/>
              <a:t>fit = </a:t>
            </a:r>
            <a:r>
              <a:rPr lang="en-US" sz="1200" dirty="0" err="1"/>
              <a:t>lm</a:t>
            </a:r>
            <a:r>
              <a:rPr lang="en-US" sz="1200" dirty="0"/>
              <a:t>(</a:t>
            </a:r>
            <a:r>
              <a:rPr lang="en-US" sz="1200" dirty="0" err="1"/>
              <a:t>mpg~wt</a:t>
            </a:r>
            <a:r>
              <a:rPr lang="en-US" sz="1200" dirty="0"/>
              <a:t>, mtcars2)</a:t>
            </a:r>
          </a:p>
          <a:p>
            <a:r>
              <a:rPr lang="en-US" sz="1200" dirty="0"/>
              <a:t>summary(fit)</a:t>
            </a:r>
          </a:p>
          <a:p>
            <a:r>
              <a:rPr lang="en-US" sz="1200" dirty="0" err="1"/>
              <a:t>confint</a:t>
            </a:r>
            <a:r>
              <a:rPr lang="en-US" sz="1200" dirty="0"/>
              <a:t>(fit)</a:t>
            </a:r>
          </a:p>
        </p:txBody>
      </p:sp>
      <p:pic>
        <p:nvPicPr>
          <p:cNvPr id="11" name="Picture 10">
            <a:extLst>
              <a:ext uri="{FF2B5EF4-FFF2-40B4-BE49-F238E27FC236}">
                <a16:creationId xmlns:a16="http://schemas.microsoft.com/office/drawing/2014/main" id="{A2825E3D-E33A-B242-BC3C-0236A972D6AD}"/>
              </a:ext>
            </a:extLst>
          </p:cNvPr>
          <p:cNvPicPr>
            <a:picLocks noChangeAspect="1"/>
          </p:cNvPicPr>
          <p:nvPr/>
        </p:nvPicPr>
        <p:blipFill>
          <a:blip r:embed="rId4"/>
          <a:stretch>
            <a:fillRect/>
          </a:stretch>
        </p:blipFill>
        <p:spPr>
          <a:xfrm>
            <a:off x="4687824" y="5257800"/>
            <a:ext cx="1890776" cy="396673"/>
          </a:xfrm>
          <a:prstGeom prst="rect">
            <a:avLst/>
          </a:prstGeom>
        </p:spPr>
      </p:pic>
      <p:sp>
        <p:nvSpPr>
          <p:cNvPr id="12" name="TextBox 11">
            <a:extLst>
              <a:ext uri="{FF2B5EF4-FFF2-40B4-BE49-F238E27FC236}">
                <a16:creationId xmlns:a16="http://schemas.microsoft.com/office/drawing/2014/main" id="{1F91CFE4-F065-4A44-A2B9-ACC94B7CB9FF}"/>
              </a:ext>
            </a:extLst>
          </p:cNvPr>
          <p:cNvSpPr txBox="1"/>
          <p:nvPr/>
        </p:nvSpPr>
        <p:spPr>
          <a:xfrm>
            <a:off x="0" y="5867400"/>
            <a:ext cx="9144000" cy="923330"/>
          </a:xfrm>
          <a:prstGeom prst="rect">
            <a:avLst/>
          </a:prstGeom>
          <a:noFill/>
        </p:spPr>
        <p:txBody>
          <a:bodyPr wrap="square" rtlCol="0">
            <a:spAutoFit/>
          </a:bodyPr>
          <a:lstStyle/>
          <a:p>
            <a:r>
              <a:rPr lang="en-US" dirty="0"/>
              <a:t>For cars that weigh less that 4,500lb, for every 1000 </a:t>
            </a:r>
            <a:r>
              <a:rPr lang="en-US" dirty="0" err="1"/>
              <a:t>lbs</a:t>
            </a:r>
            <a:r>
              <a:rPr lang="en-US" dirty="0"/>
              <a:t> increase in the weight of the car, it is estimated that the mean miles per gallon will decrease by 6.82 miles per gallon.  We are 95% confident that this decrease will be between 5.36 and 8.28 miles per gallon.  </a:t>
            </a:r>
          </a:p>
        </p:txBody>
      </p:sp>
    </p:spTree>
    <p:extLst>
      <p:ext uri="{BB962C8B-B14F-4D97-AF65-F5344CB8AC3E}">
        <p14:creationId xmlns:p14="http://schemas.microsoft.com/office/powerpoint/2010/main" val="194255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31200-B2A9-9F4F-B93F-AE5E124B89ED}"/>
              </a:ext>
            </a:extLst>
          </p:cNvPr>
          <p:cNvSpPr>
            <a:spLocks noGrp="1"/>
          </p:cNvSpPr>
          <p:nvPr>
            <p:ph type="title"/>
          </p:nvPr>
        </p:nvSpPr>
        <p:spPr/>
        <p:txBody>
          <a:bodyPr/>
          <a:lstStyle/>
          <a:p>
            <a:r>
              <a:rPr lang="en-US" dirty="0" err="1"/>
              <a:t>mtcars</a:t>
            </a:r>
            <a:r>
              <a:rPr lang="en-US" dirty="0"/>
              <a:t>: MPG v. Weight</a:t>
            </a:r>
          </a:p>
        </p:txBody>
      </p:sp>
      <p:sp>
        <p:nvSpPr>
          <p:cNvPr id="4" name="TextBox 3">
            <a:extLst>
              <a:ext uri="{FF2B5EF4-FFF2-40B4-BE49-F238E27FC236}">
                <a16:creationId xmlns:a16="http://schemas.microsoft.com/office/drawing/2014/main" id="{4D5ED98A-3C58-9F4B-85B5-67A653C97AB4}"/>
              </a:ext>
            </a:extLst>
          </p:cNvPr>
          <p:cNvSpPr txBox="1"/>
          <p:nvPr/>
        </p:nvSpPr>
        <p:spPr>
          <a:xfrm>
            <a:off x="457200" y="1295400"/>
            <a:ext cx="8229600" cy="1200329"/>
          </a:xfrm>
          <a:prstGeom prst="rect">
            <a:avLst/>
          </a:prstGeom>
          <a:noFill/>
        </p:spPr>
        <p:txBody>
          <a:bodyPr wrap="square" rtlCol="0">
            <a:spAutoFit/>
          </a:bodyPr>
          <a:lstStyle/>
          <a:p>
            <a:r>
              <a:rPr lang="en-US" dirty="0"/>
              <a:t>QOI 2:  </a:t>
            </a:r>
          </a:p>
          <a:p>
            <a:r>
              <a:rPr lang="en-US" dirty="0"/>
              <a:t>We have new Mercedes that weighs 2,304 </a:t>
            </a:r>
            <a:r>
              <a:rPr lang="en-US" dirty="0" err="1"/>
              <a:t>lbs</a:t>
            </a:r>
            <a:r>
              <a:rPr lang="en-US" dirty="0"/>
              <a:t> and we would like to estimate the </a:t>
            </a:r>
            <a:r>
              <a:rPr lang="en-US" i="1" dirty="0"/>
              <a:t>mean</a:t>
            </a:r>
            <a:r>
              <a:rPr lang="en-US" dirty="0"/>
              <a:t> mpg based only on this information.  </a:t>
            </a:r>
          </a:p>
          <a:p>
            <a:r>
              <a:rPr lang="en-US" dirty="0"/>
              <a:t> </a:t>
            </a:r>
          </a:p>
        </p:txBody>
      </p:sp>
      <p:pic>
        <p:nvPicPr>
          <p:cNvPr id="5" name="Picture 4">
            <a:extLst>
              <a:ext uri="{FF2B5EF4-FFF2-40B4-BE49-F238E27FC236}">
                <a16:creationId xmlns:a16="http://schemas.microsoft.com/office/drawing/2014/main" id="{28531330-A6CA-584F-A6A1-567BD94EB6E0}"/>
              </a:ext>
            </a:extLst>
          </p:cNvPr>
          <p:cNvPicPr>
            <a:picLocks noChangeAspect="1"/>
          </p:cNvPicPr>
          <p:nvPr/>
        </p:nvPicPr>
        <p:blipFill>
          <a:blip r:embed="rId2"/>
          <a:stretch>
            <a:fillRect/>
          </a:stretch>
        </p:blipFill>
        <p:spPr>
          <a:xfrm>
            <a:off x="794975" y="2269048"/>
            <a:ext cx="3097684" cy="2670418"/>
          </a:xfrm>
          <a:prstGeom prst="rect">
            <a:avLst/>
          </a:prstGeom>
        </p:spPr>
      </p:pic>
      <p:pic>
        <p:nvPicPr>
          <p:cNvPr id="8" name="Picture 7">
            <a:extLst>
              <a:ext uri="{FF2B5EF4-FFF2-40B4-BE49-F238E27FC236}">
                <a16:creationId xmlns:a16="http://schemas.microsoft.com/office/drawing/2014/main" id="{1DA561FB-B05D-F54F-9DE6-3DDFB341A9C1}"/>
              </a:ext>
            </a:extLst>
          </p:cNvPr>
          <p:cNvPicPr>
            <a:picLocks noChangeAspect="1"/>
          </p:cNvPicPr>
          <p:nvPr/>
        </p:nvPicPr>
        <p:blipFill>
          <a:blip r:embed="rId3"/>
          <a:stretch>
            <a:fillRect/>
          </a:stretch>
        </p:blipFill>
        <p:spPr>
          <a:xfrm>
            <a:off x="4648200" y="2827671"/>
            <a:ext cx="4114800" cy="1308434"/>
          </a:xfrm>
          <a:prstGeom prst="rect">
            <a:avLst/>
          </a:prstGeom>
        </p:spPr>
      </p:pic>
      <p:sp>
        <p:nvSpPr>
          <p:cNvPr id="10" name="Rectangle 9">
            <a:extLst>
              <a:ext uri="{FF2B5EF4-FFF2-40B4-BE49-F238E27FC236}">
                <a16:creationId xmlns:a16="http://schemas.microsoft.com/office/drawing/2014/main" id="{F4CD2CC7-63CF-6947-86FC-C5B1DFD157AC}"/>
              </a:ext>
            </a:extLst>
          </p:cNvPr>
          <p:cNvSpPr/>
          <p:nvPr/>
        </p:nvSpPr>
        <p:spPr>
          <a:xfrm>
            <a:off x="5143756" y="2366006"/>
            <a:ext cx="2819400" cy="461665"/>
          </a:xfrm>
          <a:prstGeom prst="rect">
            <a:avLst/>
          </a:prstGeom>
        </p:spPr>
        <p:txBody>
          <a:bodyPr wrap="square">
            <a:spAutoFit/>
          </a:bodyPr>
          <a:lstStyle/>
          <a:p>
            <a:r>
              <a:rPr lang="en-US" sz="1200" dirty="0"/>
              <a:t>mtcars2 = </a:t>
            </a:r>
            <a:r>
              <a:rPr lang="en-US" sz="1200" dirty="0" err="1"/>
              <a:t>mtcars</a:t>
            </a:r>
            <a:r>
              <a:rPr lang="en-US" sz="1200" dirty="0"/>
              <a:t> %&gt;% filter(</a:t>
            </a:r>
            <a:r>
              <a:rPr lang="en-US" sz="1200" dirty="0" err="1"/>
              <a:t>wt</a:t>
            </a:r>
            <a:r>
              <a:rPr lang="en-US" sz="1200" dirty="0"/>
              <a:t> &lt; 5)</a:t>
            </a:r>
          </a:p>
          <a:p>
            <a:r>
              <a:rPr lang="en-US" sz="1200" dirty="0"/>
              <a:t>fit = </a:t>
            </a:r>
            <a:r>
              <a:rPr lang="en-US" sz="1200" dirty="0" err="1"/>
              <a:t>lm</a:t>
            </a:r>
            <a:r>
              <a:rPr lang="en-US" sz="1200" dirty="0"/>
              <a:t>(</a:t>
            </a:r>
            <a:r>
              <a:rPr lang="en-US" sz="1200" dirty="0" err="1"/>
              <a:t>mpg~wt</a:t>
            </a:r>
            <a:r>
              <a:rPr lang="en-US" sz="1200" dirty="0"/>
              <a:t>, mtcars2)</a:t>
            </a:r>
          </a:p>
        </p:txBody>
      </p:sp>
      <p:sp>
        <p:nvSpPr>
          <p:cNvPr id="12" name="TextBox 11">
            <a:extLst>
              <a:ext uri="{FF2B5EF4-FFF2-40B4-BE49-F238E27FC236}">
                <a16:creationId xmlns:a16="http://schemas.microsoft.com/office/drawing/2014/main" id="{1F91CFE4-F065-4A44-A2B9-ACC94B7CB9FF}"/>
              </a:ext>
            </a:extLst>
          </p:cNvPr>
          <p:cNvSpPr txBox="1"/>
          <p:nvPr/>
        </p:nvSpPr>
        <p:spPr>
          <a:xfrm>
            <a:off x="0" y="6096000"/>
            <a:ext cx="9144000" cy="584775"/>
          </a:xfrm>
          <a:prstGeom prst="rect">
            <a:avLst/>
          </a:prstGeom>
          <a:noFill/>
        </p:spPr>
        <p:txBody>
          <a:bodyPr wrap="square" rtlCol="0">
            <a:spAutoFit/>
          </a:bodyPr>
          <a:lstStyle/>
          <a:p>
            <a:r>
              <a:rPr lang="en-US" sz="1600" dirty="0"/>
              <a:t>The estimated mean miles per gallon for the new Mercedes that weighs 2,304 </a:t>
            </a:r>
            <a:r>
              <a:rPr lang="en-US" sz="1600" dirty="0" err="1"/>
              <a:t>lbs</a:t>
            </a:r>
            <a:r>
              <a:rPr lang="en-US" sz="1600" dirty="0"/>
              <a:t> is 25.68 miles per gallon.  We are 95% confident that the mean mpg is between 24.22 and 27.13 miles per gallon.  </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9C1B803-E9F0-894D-8731-2EC57458829C}"/>
                  </a:ext>
                </a:extLst>
              </p:cNvPr>
              <p:cNvSpPr/>
              <p:nvPr/>
            </p:nvSpPr>
            <p:spPr>
              <a:xfrm>
                <a:off x="4980122" y="4267200"/>
                <a:ext cx="2683170" cy="346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en-US" sz="1600" i="1">
                              <a:latin typeface="Cambria Math" panose="02040503050406030204" pitchFamily="18" charset="0"/>
                            </a:rPr>
                            <m:t>𝑀𝑃𝐺</m:t>
                          </m:r>
                        </m:e>
                      </m:acc>
                      <m:r>
                        <a:rPr lang="en-US" sz="1600" i="1">
                          <a:latin typeface="Cambria Math" panose="02040503050406030204" pitchFamily="18" charset="0"/>
                        </a:rPr>
                        <m:t>=</m:t>
                      </m:r>
                      <m:r>
                        <a:rPr lang="en-US" sz="1600" b="0" i="1" smtClean="0">
                          <a:latin typeface="Cambria Math" panose="02040503050406030204" pitchFamily="18" charset="0"/>
                        </a:rPr>
                        <m:t>41</m:t>
                      </m:r>
                      <m:r>
                        <a:rPr lang="en-US" sz="1600" i="1">
                          <a:latin typeface="Cambria Math" panose="02040503050406030204" pitchFamily="18" charset="0"/>
                        </a:rPr>
                        <m:t>−</m:t>
                      </m:r>
                      <m:r>
                        <a:rPr lang="en-US" sz="1600" b="0" i="1" smtClean="0">
                          <a:latin typeface="Cambria Math" panose="02040503050406030204" pitchFamily="18" charset="0"/>
                        </a:rPr>
                        <m:t>6.82∗</m:t>
                      </m:r>
                      <m:r>
                        <a:rPr lang="en-US" sz="1600" i="1">
                          <a:latin typeface="Cambria Math" panose="02040503050406030204" pitchFamily="18" charset="0"/>
                        </a:rPr>
                        <m:t>𝑊𝑒𝑖𝑔h𝑡</m:t>
                      </m:r>
                    </m:oMath>
                  </m:oMathPara>
                </a14:m>
                <a:endParaRPr lang="en-US" sz="1600" dirty="0"/>
              </a:p>
            </p:txBody>
          </p:sp>
        </mc:Choice>
        <mc:Fallback xmlns="">
          <p:sp>
            <p:nvSpPr>
              <p:cNvPr id="14" name="Rectangle 13">
                <a:extLst>
                  <a:ext uri="{FF2B5EF4-FFF2-40B4-BE49-F238E27FC236}">
                    <a16:creationId xmlns:a16="http://schemas.microsoft.com/office/drawing/2014/main" id="{89C1B803-E9F0-894D-8731-2EC57458829C}"/>
                  </a:ext>
                </a:extLst>
              </p:cNvPr>
              <p:cNvSpPr>
                <a:spLocks noRot="1" noChangeAspect="1" noMove="1" noResize="1" noEditPoints="1" noAdjustHandles="1" noChangeArrowheads="1" noChangeShapeType="1" noTextEdit="1"/>
              </p:cNvSpPr>
              <p:nvPr/>
            </p:nvSpPr>
            <p:spPr>
              <a:xfrm>
                <a:off x="4980122" y="4267200"/>
                <a:ext cx="2683170" cy="346826"/>
              </a:xfrm>
              <a:prstGeom prst="rect">
                <a:avLst/>
              </a:prstGeom>
              <a:blipFill>
                <a:blip r:embed="rId4"/>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DC6456C-D950-9844-ACF3-B0597D9746A3}"/>
                  </a:ext>
                </a:extLst>
              </p:cNvPr>
              <p:cNvSpPr/>
              <p:nvPr/>
            </p:nvSpPr>
            <p:spPr>
              <a:xfrm>
                <a:off x="4876800" y="4648200"/>
                <a:ext cx="3218638" cy="514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en-US" sz="1600" i="1">
                              <a:latin typeface="Cambria Math" panose="02040503050406030204" pitchFamily="18" charset="0"/>
                            </a:rPr>
                            <m:t>𝑀𝑃𝐺</m:t>
                          </m:r>
                        </m:e>
                      </m:acc>
                      <m:r>
                        <a:rPr lang="en-US" sz="1600" i="1">
                          <a:latin typeface="Cambria Math" panose="02040503050406030204" pitchFamily="18" charset="0"/>
                        </a:rPr>
                        <m:t>=</m:t>
                      </m:r>
                      <m:r>
                        <a:rPr lang="en-US" sz="1600" b="0" i="1" smtClean="0">
                          <a:latin typeface="Cambria Math" panose="02040503050406030204" pitchFamily="18" charset="0"/>
                        </a:rPr>
                        <m:t>41</m:t>
                      </m:r>
                      <m:r>
                        <a:rPr lang="en-US" sz="1600" i="1">
                          <a:latin typeface="Cambria Math" panose="02040503050406030204" pitchFamily="18" charset="0"/>
                        </a:rPr>
                        <m:t>−</m:t>
                      </m:r>
                      <m:r>
                        <a:rPr lang="en-US" sz="1600" b="0" i="1" smtClean="0">
                          <a:latin typeface="Cambria Math" panose="02040503050406030204" pitchFamily="18" charset="0"/>
                        </a:rPr>
                        <m:t>6.82</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𝑚𝑝𝑔</m:t>
                          </m:r>
                        </m:num>
                        <m:den>
                          <m:r>
                            <a:rPr lang="en-US" sz="1600" b="0" i="1" smtClean="0">
                              <a:latin typeface="Cambria Math" panose="02040503050406030204" pitchFamily="18" charset="0"/>
                            </a:rPr>
                            <m:t>𝑙𝑏</m:t>
                          </m:r>
                        </m:den>
                      </m:f>
                      <m:r>
                        <a:rPr lang="en-US" sz="1600" b="0" i="1" smtClean="0">
                          <a:latin typeface="Cambria Math" panose="02040503050406030204" pitchFamily="18" charset="0"/>
                        </a:rPr>
                        <m:t>∗2304 </m:t>
                      </m:r>
                      <m:r>
                        <a:rPr lang="en-US" sz="1600" b="0" i="1" smtClean="0">
                          <a:latin typeface="Cambria Math" panose="02040503050406030204" pitchFamily="18" charset="0"/>
                        </a:rPr>
                        <m:t>𝑙𝑏𝑠</m:t>
                      </m:r>
                    </m:oMath>
                  </m:oMathPara>
                </a14:m>
                <a:endParaRPr lang="en-US" sz="1600" dirty="0"/>
              </a:p>
            </p:txBody>
          </p:sp>
        </mc:Choice>
        <mc:Fallback xmlns="">
          <p:sp>
            <p:nvSpPr>
              <p:cNvPr id="15" name="Rectangle 14">
                <a:extLst>
                  <a:ext uri="{FF2B5EF4-FFF2-40B4-BE49-F238E27FC236}">
                    <a16:creationId xmlns:a16="http://schemas.microsoft.com/office/drawing/2014/main" id="{ADC6456C-D950-9844-ACF3-B0597D9746A3}"/>
                  </a:ext>
                </a:extLst>
              </p:cNvPr>
              <p:cNvSpPr>
                <a:spLocks noRot="1" noChangeAspect="1" noMove="1" noResize="1" noEditPoints="1" noAdjustHandles="1" noChangeArrowheads="1" noChangeShapeType="1" noTextEdit="1"/>
              </p:cNvSpPr>
              <p:nvPr/>
            </p:nvSpPr>
            <p:spPr>
              <a:xfrm>
                <a:off x="4876800" y="4648200"/>
                <a:ext cx="3218638" cy="514051"/>
              </a:xfrm>
              <a:prstGeom prst="rect">
                <a:avLst/>
              </a:prstGeom>
              <a:blipFill>
                <a:blip r:embed="rId5"/>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1F295738-0CFF-C44D-AF14-F033B5BA120C}"/>
                  </a:ext>
                </a:extLst>
              </p:cNvPr>
              <p:cNvSpPr/>
              <p:nvPr/>
            </p:nvSpPr>
            <p:spPr>
              <a:xfrm>
                <a:off x="5622979" y="5180868"/>
                <a:ext cx="1447448" cy="346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en-US" sz="1600" i="1">
                              <a:latin typeface="Cambria Math" panose="02040503050406030204" pitchFamily="18" charset="0"/>
                            </a:rPr>
                            <m:t>𝑀𝑃𝐺</m:t>
                          </m:r>
                        </m:e>
                      </m:acc>
                      <m:r>
                        <a:rPr lang="en-US" sz="1600" i="1">
                          <a:latin typeface="Cambria Math" panose="02040503050406030204" pitchFamily="18" charset="0"/>
                        </a:rPr>
                        <m:t>=</m:t>
                      </m:r>
                      <m:r>
                        <a:rPr lang="en-US" sz="1600" b="0" i="1" smtClean="0">
                          <a:latin typeface="Cambria Math" panose="02040503050406030204" pitchFamily="18" charset="0"/>
                        </a:rPr>
                        <m:t>25.68</m:t>
                      </m:r>
                    </m:oMath>
                  </m:oMathPara>
                </a14:m>
                <a:endParaRPr lang="en-US" sz="1600" dirty="0"/>
              </a:p>
            </p:txBody>
          </p:sp>
        </mc:Choice>
        <mc:Fallback xmlns="">
          <p:sp>
            <p:nvSpPr>
              <p:cNvPr id="16" name="Rectangle 15">
                <a:extLst>
                  <a:ext uri="{FF2B5EF4-FFF2-40B4-BE49-F238E27FC236}">
                    <a16:creationId xmlns:a16="http://schemas.microsoft.com/office/drawing/2014/main" id="{1F295738-0CFF-C44D-AF14-F033B5BA120C}"/>
                  </a:ext>
                </a:extLst>
              </p:cNvPr>
              <p:cNvSpPr>
                <a:spLocks noRot="1" noChangeAspect="1" noMove="1" noResize="1" noEditPoints="1" noAdjustHandles="1" noChangeArrowheads="1" noChangeShapeType="1" noTextEdit="1"/>
              </p:cNvSpPr>
              <p:nvPr/>
            </p:nvSpPr>
            <p:spPr>
              <a:xfrm>
                <a:off x="5622979" y="5180868"/>
                <a:ext cx="1447448" cy="346826"/>
              </a:xfrm>
              <a:prstGeom prst="rect">
                <a:avLst/>
              </a:prstGeom>
              <a:blipFill>
                <a:blip r:embed="rId6"/>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F891A55D-D026-8949-B109-28EAD31CBA3C}"/>
              </a:ext>
            </a:extLst>
          </p:cNvPr>
          <p:cNvSpPr/>
          <p:nvPr/>
        </p:nvSpPr>
        <p:spPr>
          <a:xfrm>
            <a:off x="342644" y="4953000"/>
            <a:ext cx="4686556" cy="523220"/>
          </a:xfrm>
          <a:prstGeom prst="rect">
            <a:avLst/>
          </a:prstGeom>
        </p:spPr>
        <p:txBody>
          <a:bodyPr wrap="square">
            <a:spAutoFit/>
          </a:bodyPr>
          <a:lstStyle/>
          <a:p>
            <a:r>
              <a:rPr lang="en-US" sz="1400" dirty="0" err="1"/>
              <a:t>mercedes</a:t>
            </a:r>
            <a:r>
              <a:rPr lang="en-US" sz="1400" dirty="0"/>
              <a:t> = </a:t>
            </a:r>
            <a:r>
              <a:rPr lang="en-US" sz="1400" dirty="0" err="1"/>
              <a:t>data.frame</a:t>
            </a:r>
            <a:r>
              <a:rPr lang="en-US" sz="1400" dirty="0"/>
              <a:t>(</a:t>
            </a:r>
            <a:r>
              <a:rPr lang="en-US" sz="1400" dirty="0" err="1"/>
              <a:t>wt</a:t>
            </a:r>
            <a:r>
              <a:rPr lang="en-US" sz="1400" dirty="0"/>
              <a:t> = 2.304)</a:t>
            </a:r>
          </a:p>
          <a:p>
            <a:r>
              <a:rPr lang="en-US" sz="1400" dirty="0"/>
              <a:t>predict(fit, </a:t>
            </a:r>
            <a:r>
              <a:rPr lang="en-US" sz="1400" dirty="0" err="1"/>
              <a:t>newdata</a:t>
            </a:r>
            <a:r>
              <a:rPr lang="en-US" sz="1400" dirty="0"/>
              <a:t> = </a:t>
            </a:r>
            <a:r>
              <a:rPr lang="en-US" sz="1400" dirty="0" err="1"/>
              <a:t>mercedes</a:t>
            </a:r>
            <a:r>
              <a:rPr lang="en-US" sz="1400" dirty="0"/>
              <a:t>, interval = "confidence")</a:t>
            </a:r>
          </a:p>
        </p:txBody>
      </p:sp>
      <p:pic>
        <p:nvPicPr>
          <p:cNvPr id="18" name="Picture 17">
            <a:extLst>
              <a:ext uri="{FF2B5EF4-FFF2-40B4-BE49-F238E27FC236}">
                <a16:creationId xmlns:a16="http://schemas.microsoft.com/office/drawing/2014/main" id="{85B399D1-CEA9-5D42-AC11-7A54780A0DF3}"/>
              </a:ext>
            </a:extLst>
          </p:cNvPr>
          <p:cNvPicPr>
            <a:picLocks noChangeAspect="1"/>
          </p:cNvPicPr>
          <p:nvPr/>
        </p:nvPicPr>
        <p:blipFill rotWithShape="1">
          <a:blip r:embed="rId7"/>
          <a:srcRect t="10169" b="1"/>
          <a:stretch/>
        </p:blipFill>
        <p:spPr>
          <a:xfrm>
            <a:off x="1219200" y="5486400"/>
            <a:ext cx="2286000" cy="369829"/>
          </a:xfrm>
          <a:prstGeom prst="rect">
            <a:avLst/>
          </a:prstGeom>
        </p:spPr>
      </p:pic>
    </p:spTree>
    <p:extLst>
      <p:ext uri="{BB962C8B-B14F-4D97-AF65-F5344CB8AC3E}">
        <p14:creationId xmlns:p14="http://schemas.microsoft.com/office/powerpoint/2010/main" val="29517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P spid="16" grpId="0"/>
      <p:bldP spid="1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31200-B2A9-9F4F-B93F-AE5E124B89ED}"/>
              </a:ext>
            </a:extLst>
          </p:cNvPr>
          <p:cNvSpPr>
            <a:spLocks noGrp="1"/>
          </p:cNvSpPr>
          <p:nvPr>
            <p:ph type="title"/>
          </p:nvPr>
        </p:nvSpPr>
        <p:spPr/>
        <p:txBody>
          <a:bodyPr/>
          <a:lstStyle/>
          <a:p>
            <a:r>
              <a:rPr lang="en-US" dirty="0" err="1"/>
              <a:t>mtcars</a:t>
            </a:r>
            <a:r>
              <a:rPr lang="en-US" dirty="0"/>
              <a:t>: MPG v. Weight</a:t>
            </a:r>
          </a:p>
        </p:txBody>
      </p:sp>
      <p:sp>
        <p:nvSpPr>
          <p:cNvPr id="4" name="TextBox 3">
            <a:extLst>
              <a:ext uri="{FF2B5EF4-FFF2-40B4-BE49-F238E27FC236}">
                <a16:creationId xmlns:a16="http://schemas.microsoft.com/office/drawing/2014/main" id="{4D5ED98A-3C58-9F4B-85B5-67A653C97AB4}"/>
              </a:ext>
            </a:extLst>
          </p:cNvPr>
          <p:cNvSpPr txBox="1"/>
          <p:nvPr/>
        </p:nvSpPr>
        <p:spPr>
          <a:xfrm>
            <a:off x="457200" y="1295400"/>
            <a:ext cx="8229600" cy="646331"/>
          </a:xfrm>
          <a:prstGeom prst="rect">
            <a:avLst/>
          </a:prstGeom>
          <a:noFill/>
        </p:spPr>
        <p:txBody>
          <a:bodyPr wrap="square" rtlCol="0">
            <a:spAutoFit/>
          </a:bodyPr>
          <a:lstStyle/>
          <a:p>
            <a:r>
              <a:rPr lang="en-US" dirty="0"/>
              <a:t>QOI1 and 2 with full data:  </a:t>
            </a:r>
          </a:p>
          <a:p>
            <a:r>
              <a:rPr lang="en-US" dirty="0"/>
              <a:t>How do we handle the cars that weigh more than 4500 </a:t>
            </a:r>
            <a:r>
              <a:rPr lang="en-US" dirty="0" err="1"/>
              <a:t>lbs</a:t>
            </a:r>
            <a:r>
              <a:rPr lang="en-US" dirty="0"/>
              <a:t>?  </a:t>
            </a:r>
          </a:p>
        </p:txBody>
      </p:sp>
      <p:sp>
        <p:nvSpPr>
          <p:cNvPr id="12" name="TextBox 11">
            <a:extLst>
              <a:ext uri="{FF2B5EF4-FFF2-40B4-BE49-F238E27FC236}">
                <a16:creationId xmlns:a16="http://schemas.microsoft.com/office/drawing/2014/main" id="{1F91CFE4-F065-4A44-A2B9-ACC94B7CB9FF}"/>
              </a:ext>
            </a:extLst>
          </p:cNvPr>
          <p:cNvSpPr txBox="1"/>
          <p:nvPr/>
        </p:nvSpPr>
        <p:spPr>
          <a:xfrm>
            <a:off x="0" y="4805859"/>
            <a:ext cx="9144000" cy="2554545"/>
          </a:xfrm>
          <a:prstGeom prst="rect">
            <a:avLst/>
          </a:prstGeom>
          <a:noFill/>
        </p:spPr>
        <p:txBody>
          <a:bodyPr wrap="square" rtlCol="0">
            <a:spAutoFit/>
          </a:bodyPr>
          <a:lstStyle/>
          <a:p>
            <a:r>
              <a:rPr lang="en-US" sz="1600" b="1" dirty="0"/>
              <a:t>QOI 1: </a:t>
            </a:r>
            <a:r>
              <a:rPr lang="en-US" sz="1600" dirty="0"/>
              <a:t>For cars that weigh less that 4,500 </a:t>
            </a:r>
            <a:r>
              <a:rPr lang="en-US" sz="1600" dirty="0" err="1"/>
              <a:t>lbs</a:t>
            </a:r>
            <a:r>
              <a:rPr lang="en-US" sz="1600" dirty="0"/>
              <a:t>, for every 1000 </a:t>
            </a:r>
            <a:r>
              <a:rPr lang="en-US" sz="1600" dirty="0" err="1"/>
              <a:t>lbs</a:t>
            </a:r>
            <a:r>
              <a:rPr lang="en-US" sz="1600" dirty="0"/>
              <a:t> increase in the weight of the car, it is estimated that the mean miles per gallon will decrease by 6.82 miles per gallon.  We are 95% confident that this decrease will be between 5.36 and 8.28 miles per gallon.  For cars that weigh more than 4,500 </a:t>
            </a:r>
            <a:r>
              <a:rPr lang="en-US" sz="1600" dirty="0" err="1"/>
              <a:t>lbs</a:t>
            </a:r>
            <a:r>
              <a:rPr lang="en-US" sz="1600" dirty="0"/>
              <a:t>, the estimated mpg is constantly estimated to be 11.88 mpg.  </a:t>
            </a:r>
          </a:p>
          <a:p>
            <a:r>
              <a:rPr lang="en-US" sz="1600" b="1" dirty="0"/>
              <a:t>QOI 2: </a:t>
            </a:r>
            <a:r>
              <a:rPr lang="en-US" sz="1600" dirty="0"/>
              <a:t>The estimated mean miles per gallon for the new Mercedes that weighs 2,304 </a:t>
            </a:r>
            <a:r>
              <a:rPr lang="en-US" sz="1600" dirty="0" err="1"/>
              <a:t>lbs</a:t>
            </a:r>
            <a:r>
              <a:rPr lang="en-US" sz="1600" dirty="0"/>
              <a:t> is 25.68 miles per gallon.  We are 95% confident that the mean mpg is between 24.22 and 27.13 miles per gallon. For cars that weigh more than 4,500 </a:t>
            </a:r>
            <a:r>
              <a:rPr lang="en-US" sz="1600" dirty="0" err="1"/>
              <a:t>lbs</a:t>
            </a:r>
            <a:r>
              <a:rPr lang="en-US" sz="1600" dirty="0"/>
              <a:t>, the estimated mpg is constantly estimated to be 11.88 mpg.  </a:t>
            </a:r>
          </a:p>
          <a:p>
            <a:endParaRPr lang="en-US" sz="1600" dirty="0"/>
          </a:p>
          <a:p>
            <a:endParaRPr lang="en-US" sz="1600" dirty="0"/>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9C1B803-E9F0-894D-8731-2EC57458829C}"/>
                  </a:ext>
                </a:extLst>
              </p:cNvPr>
              <p:cNvSpPr/>
              <p:nvPr/>
            </p:nvSpPr>
            <p:spPr>
              <a:xfrm>
                <a:off x="4048580" y="3244614"/>
                <a:ext cx="4943020" cy="6415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en-US" sz="1600" i="1">
                              <a:latin typeface="Cambria Math" panose="02040503050406030204" pitchFamily="18" charset="0"/>
                            </a:rPr>
                            <m:t>𝑀𝑃𝐺</m:t>
                          </m:r>
                        </m:e>
                      </m:acc>
                      <m:r>
                        <a:rPr lang="en-US" sz="1600" i="1">
                          <a:latin typeface="Cambria Math" panose="02040503050406030204" pitchFamily="18" charset="0"/>
                        </a:rPr>
                        <m:t>=</m:t>
                      </m:r>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rPr>
                              </m:ctrlPr>
                            </m:eqArrPr>
                            <m:e>
                              <m:r>
                                <a:rPr lang="en-US" sz="1600" i="1">
                                  <a:latin typeface="Cambria Math" panose="02040503050406030204" pitchFamily="18" charset="0"/>
                                </a:rPr>
                                <m:t>41−6.82∗</m:t>
                              </m:r>
                              <m:r>
                                <a:rPr lang="en-US" sz="1600" i="1">
                                  <a:latin typeface="Cambria Math" panose="02040503050406030204" pitchFamily="18" charset="0"/>
                                </a:rPr>
                                <m:t>𝑊𝑒𝑖𝑔h𝑡</m:t>
                              </m:r>
                              <m:r>
                                <a:rPr lang="en-US" sz="1600" i="1" smtClean="0">
                                  <a:latin typeface="Cambria Math" panose="02040503050406030204" pitchFamily="18" charset="0"/>
                                </a:rPr>
                                <m:t>,  </m:t>
                              </m:r>
                              <m:r>
                                <a:rPr lang="en-US" sz="1600" b="0" i="1" smtClean="0">
                                  <a:latin typeface="Cambria Math" panose="02040503050406030204" pitchFamily="18" charset="0"/>
                                </a:rPr>
                                <m:t>𝑤𝑒𝑖𝑔h𝑡</m:t>
                              </m:r>
                              <m:r>
                                <a:rPr lang="en-US" sz="1600" i="1" smtClean="0">
                                  <a:latin typeface="Cambria Math" panose="02040503050406030204" pitchFamily="18" charset="0"/>
                                </a:rPr>
                                <m:t>&lt;</m:t>
                              </m:r>
                              <m:r>
                                <a:rPr lang="en-US" sz="1600" b="0" i="1" smtClean="0">
                                  <a:latin typeface="Cambria Math" panose="02040503050406030204" pitchFamily="18" charset="0"/>
                                </a:rPr>
                                <m:t>4500</m:t>
                              </m:r>
                              <m:r>
                                <a:rPr lang="en-US" sz="1600" b="0" i="1" smtClean="0">
                                  <a:latin typeface="Cambria Math" panose="02040503050406030204" pitchFamily="18" charset="0"/>
                                </a:rPr>
                                <m:t>𝑙𝑏𝑠</m:t>
                              </m:r>
                            </m:e>
                            <m:e>
                              <m:r>
                                <a:rPr lang="en-US" sz="1600" i="1" smtClean="0">
                                  <a:latin typeface="Cambria Math" panose="02040503050406030204" pitchFamily="18" charset="0"/>
                                </a:rPr>
                                <m:t>&amp;</m:t>
                              </m:r>
                              <m:r>
                                <a:rPr lang="en-US" sz="1600" b="0" i="1" smtClean="0">
                                  <a:latin typeface="Cambria Math" panose="02040503050406030204" pitchFamily="18" charset="0"/>
                                </a:rPr>
                                <m:t>                     11.83       ,  </m:t>
                              </m:r>
                              <m:r>
                                <a:rPr lang="en-US" sz="1600" b="0" i="1" smtClean="0">
                                  <a:latin typeface="Cambria Math" panose="02040503050406030204" pitchFamily="18" charset="0"/>
                                </a:rPr>
                                <m:t>𝑤𝑒𝑖𝑔h𝑡</m:t>
                              </m:r>
                              <m:r>
                                <a:rPr lang="en-US" sz="1600" b="0" i="1" smtClean="0">
                                  <a:latin typeface="Cambria Math" panose="02040503050406030204" pitchFamily="18" charset="0"/>
                                  <a:ea typeface="Cambria Math" panose="02040503050406030204" pitchFamily="18" charset="0"/>
                                </a:rPr>
                                <m:t>≥4500 </m:t>
                              </m:r>
                              <m:r>
                                <a:rPr lang="en-US" sz="1600" b="0" i="1" smtClean="0">
                                  <a:latin typeface="Cambria Math" panose="02040503050406030204" pitchFamily="18" charset="0"/>
                                  <a:ea typeface="Cambria Math" panose="02040503050406030204" pitchFamily="18" charset="0"/>
                                </a:rPr>
                                <m:t>𝑙𝑏𝑠</m:t>
                              </m:r>
                            </m:e>
                          </m:eqArr>
                        </m:e>
                      </m:d>
                    </m:oMath>
                  </m:oMathPara>
                </a14:m>
                <a:endParaRPr lang="en-US" sz="1600" dirty="0"/>
              </a:p>
            </p:txBody>
          </p:sp>
        </mc:Choice>
        <mc:Fallback xmlns="">
          <p:sp>
            <p:nvSpPr>
              <p:cNvPr id="14" name="Rectangle 13">
                <a:extLst>
                  <a:ext uri="{FF2B5EF4-FFF2-40B4-BE49-F238E27FC236}">
                    <a16:creationId xmlns:a16="http://schemas.microsoft.com/office/drawing/2014/main" id="{89C1B803-E9F0-894D-8731-2EC57458829C}"/>
                  </a:ext>
                </a:extLst>
              </p:cNvPr>
              <p:cNvSpPr>
                <a:spLocks noRot="1" noChangeAspect="1" noMove="1" noResize="1" noEditPoints="1" noAdjustHandles="1" noChangeArrowheads="1" noChangeShapeType="1" noTextEdit="1"/>
              </p:cNvSpPr>
              <p:nvPr/>
            </p:nvSpPr>
            <p:spPr>
              <a:xfrm>
                <a:off x="4048580" y="3244614"/>
                <a:ext cx="4943020" cy="641586"/>
              </a:xfrm>
              <a:prstGeom prst="rect">
                <a:avLst/>
              </a:prstGeom>
              <a:blipFill>
                <a:blip r:embed="rId2"/>
                <a:stretch>
                  <a:fillRect l="-3333" t="-180769" b="-25961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EE0EBF9-BD5B-114C-8CC7-9400E1859DA6}"/>
              </a:ext>
            </a:extLst>
          </p:cNvPr>
          <p:cNvPicPr>
            <a:picLocks noChangeAspect="1"/>
          </p:cNvPicPr>
          <p:nvPr/>
        </p:nvPicPr>
        <p:blipFill>
          <a:blip r:embed="rId3"/>
          <a:stretch>
            <a:fillRect/>
          </a:stretch>
        </p:blipFill>
        <p:spPr>
          <a:xfrm>
            <a:off x="571500" y="1943100"/>
            <a:ext cx="3314700" cy="2857500"/>
          </a:xfrm>
          <a:prstGeom prst="rect">
            <a:avLst/>
          </a:prstGeom>
        </p:spPr>
      </p:pic>
      <p:cxnSp>
        <p:nvCxnSpPr>
          <p:cNvPr id="7" name="Straight Connector 6">
            <a:extLst>
              <a:ext uri="{FF2B5EF4-FFF2-40B4-BE49-F238E27FC236}">
                <a16:creationId xmlns:a16="http://schemas.microsoft.com/office/drawing/2014/main" id="{C18B414F-962E-824D-807C-65BCF5C572A3}"/>
              </a:ext>
            </a:extLst>
          </p:cNvPr>
          <p:cNvCxnSpPr>
            <a:cxnSpLocks/>
          </p:cNvCxnSpPr>
          <p:nvPr/>
        </p:nvCxnSpPr>
        <p:spPr>
          <a:xfrm>
            <a:off x="1695450" y="2500732"/>
            <a:ext cx="1143000" cy="165102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CB860DF-0CD6-5947-A335-5CD473936747}"/>
              </a:ext>
            </a:extLst>
          </p:cNvPr>
          <p:cNvCxnSpPr>
            <a:cxnSpLocks/>
          </p:cNvCxnSpPr>
          <p:nvPr/>
        </p:nvCxnSpPr>
        <p:spPr>
          <a:xfrm>
            <a:off x="3332756" y="4298196"/>
            <a:ext cx="12595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D62519D-0E2A-7F47-B611-8EBB852C53F4}"/>
              </a:ext>
            </a:extLst>
          </p:cNvPr>
          <p:cNvSpPr/>
          <p:nvPr/>
        </p:nvSpPr>
        <p:spPr>
          <a:xfrm>
            <a:off x="4827717" y="2245379"/>
            <a:ext cx="3366627" cy="307777"/>
          </a:xfrm>
          <a:prstGeom prst="rect">
            <a:avLst/>
          </a:prstGeom>
        </p:spPr>
        <p:txBody>
          <a:bodyPr wrap="none">
            <a:spAutoFit/>
          </a:bodyPr>
          <a:lstStyle/>
          <a:p>
            <a:r>
              <a:rPr lang="en-US" sz="1400" dirty="0"/>
              <a:t>mean((</a:t>
            </a:r>
            <a:r>
              <a:rPr lang="en-US" sz="1400" dirty="0" err="1"/>
              <a:t>mtcars</a:t>
            </a:r>
            <a:r>
              <a:rPr lang="en-US" sz="1400" dirty="0"/>
              <a:t> %&gt;% filter(</a:t>
            </a:r>
            <a:r>
              <a:rPr lang="en-US" sz="1400" dirty="0" err="1"/>
              <a:t>wt</a:t>
            </a:r>
            <a:r>
              <a:rPr lang="en-US" sz="1400" dirty="0"/>
              <a:t>&gt;4.5))$mpg)</a:t>
            </a:r>
          </a:p>
        </p:txBody>
      </p:sp>
      <p:pic>
        <p:nvPicPr>
          <p:cNvPr id="23" name="Picture 22">
            <a:extLst>
              <a:ext uri="{FF2B5EF4-FFF2-40B4-BE49-F238E27FC236}">
                <a16:creationId xmlns:a16="http://schemas.microsoft.com/office/drawing/2014/main" id="{FC521244-1CD5-1A45-9A47-8069116DE167}"/>
              </a:ext>
            </a:extLst>
          </p:cNvPr>
          <p:cNvPicPr>
            <a:picLocks noChangeAspect="1"/>
          </p:cNvPicPr>
          <p:nvPr/>
        </p:nvPicPr>
        <p:blipFill rotWithShape="1">
          <a:blip r:embed="rId4"/>
          <a:srcRect t="21146" b="1"/>
          <a:stretch/>
        </p:blipFill>
        <p:spPr>
          <a:xfrm>
            <a:off x="5942240" y="2722365"/>
            <a:ext cx="1155700" cy="210303"/>
          </a:xfrm>
          <a:prstGeom prst="rect">
            <a:avLst/>
          </a:prstGeom>
        </p:spPr>
      </p:pic>
    </p:spTree>
    <p:extLst>
      <p:ext uri="{BB962C8B-B14F-4D97-AF65-F5344CB8AC3E}">
        <p14:creationId xmlns:p14="http://schemas.microsoft.com/office/powerpoint/2010/main" val="133178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0378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31200-B2A9-9F4F-B93F-AE5E124B89ED}"/>
              </a:ext>
            </a:extLst>
          </p:cNvPr>
          <p:cNvSpPr>
            <a:spLocks noGrp="1"/>
          </p:cNvSpPr>
          <p:nvPr>
            <p:ph type="title"/>
          </p:nvPr>
        </p:nvSpPr>
        <p:spPr/>
        <p:txBody>
          <a:bodyPr/>
          <a:lstStyle/>
          <a:p>
            <a:r>
              <a:rPr lang="en-US" dirty="0"/>
              <a:t>concept check</a:t>
            </a:r>
          </a:p>
        </p:txBody>
      </p:sp>
      <p:sp>
        <p:nvSpPr>
          <p:cNvPr id="4" name="TextBox 3">
            <a:extLst>
              <a:ext uri="{FF2B5EF4-FFF2-40B4-BE49-F238E27FC236}">
                <a16:creationId xmlns:a16="http://schemas.microsoft.com/office/drawing/2014/main" id="{4D5ED98A-3C58-9F4B-85B5-67A653C97AB4}"/>
              </a:ext>
            </a:extLst>
          </p:cNvPr>
          <p:cNvSpPr txBox="1"/>
          <p:nvPr/>
        </p:nvSpPr>
        <p:spPr>
          <a:xfrm>
            <a:off x="457200" y="1905000"/>
            <a:ext cx="8229600" cy="1754326"/>
          </a:xfrm>
          <a:prstGeom prst="rect">
            <a:avLst/>
          </a:prstGeom>
          <a:noFill/>
        </p:spPr>
        <p:txBody>
          <a:bodyPr wrap="square" rtlCol="0">
            <a:spAutoFit/>
          </a:bodyPr>
          <a:lstStyle/>
          <a:p>
            <a:r>
              <a:rPr lang="en-US" dirty="0"/>
              <a:t>This question will deal with the difference between the estimate of the mean and the estimate of the individual.  Which of course the only difference is in the interval.  We looked at the confidence interval for the mean.  The interval for the individual prediction is called a prediction interval and will be studied in Foundations of Statistics.  </a:t>
            </a:r>
          </a:p>
          <a:p>
            <a:r>
              <a:rPr lang="en-US" dirty="0"/>
              <a:t> </a:t>
            </a:r>
          </a:p>
        </p:txBody>
      </p:sp>
    </p:spTree>
    <p:extLst>
      <p:ext uri="{BB962C8B-B14F-4D97-AF65-F5344CB8AC3E}">
        <p14:creationId xmlns:p14="http://schemas.microsoft.com/office/powerpoint/2010/main" val="33210174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7541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t>Extensions | Transformations</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5587709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70795-B9EF-4343-A00D-869A9D1F9303}"/>
              </a:ext>
            </a:extLst>
          </p:cNvPr>
          <p:cNvSpPr>
            <a:spLocks noGrp="1"/>
          </p:cNvSpPr>
          <p:nvPr>
            <p:ph type="title"/>
          </p:nvPr>
        </p:nvSpPr>
        <p:spPr/>
        <p:txBody>
          <a:bodyPr/>
          <a:lstStyle/>
          <a:p>
            <a:r>
              <a:rPr lang="en-US" dirty="0"/>
              <a:t>Recall: mpg versus weight</a:t>
            </a:r>
          </a:p>
        </p:txBody>
      </p:sp>
      <p:pic>
        <p:nvPicPr>
          <p:cNvPr id="7" name="Picture 6">
            <a:extLst>
              <a:ext uri="{FF2B5EF4-FFF2-40B4-BE49-F238E27FC236}">
                <a16:creationId xmlns:a16="http://schemas.microsoft.com/office/drawing/2014/main" id="{7330F1A8-B9C0-6A41-9E78-F065DEA92246}"/>
              </a:ext>
            </a:extLst>
          </p:cNvPr>
          <p:cNvPicPr>
            <a:picLocks noChangeAspect="1"/>
          </p:cNvPicPr>
          <p:nvPr/>
        </p:nvPicPr>
        <p:blipFill>
          <a:blip r:embed="rId2"/>
          <a:stretch>
            <a:fillRect/>
          </a:stretch>
        </p:blipFill>
        <p:spPr>
          <a:xfrm>
            <a:off x="3858" y="2819400"/>
            <a:ext cx="4165093" cy="3062568"/>
          </a:xfrm>
          <a:prstGeom prst="rect">
            <a:avLst/>
          </a:prstGeom>
        </p:spPr>
      </p:pic>
      <p:sp>
        <p:nvSpPr>
          <p:cNvPr id="9" name="Rectangle 8">
            <a:extLst>
              <a:ext uri="{FF2B5EF4-FFF2-40B4-BE49-F238E27FC236}">
                <a16:creationId xmlns:a16="http://schemas.microsoft.com/office/drawing/2014/main" id="{317BE31E-1286-B545-AB93-30F42DDEE143}"/>
              </a:ext>
            </a:extLst>
          </p:cNvPr>
          <p:cNvSpPr/>
          <p:nvPr/>
        </p:nvSpPr>
        <p:spPr>
          <a:xfrm>
            <a:off x="0" y="1790317"/>
            <a:ext cx="9144000" cy="707886"/>
          </a:xfrm>
          <a:prstGeom prst="rect">
            <a:avLst/>
          </a:prstGeom>
        </p:spPr>
        <p:txBody>
          <a:bodyPr wrap="square">
            <a:spAutoFit/>
          </a:bodyPr>
          <a:lstStyle/>
          <a:p>
            <a:r>
              <a:rPr lang="en-US" sz="1300" dirty="0" err="1"/>
              <a:t>mtcars</a:t>
            </a:r>
            <a:r>
              <a:rPr lang="en-US" sz="1300" dirty="0"/>
              <a:t> %&gt;% </a:t>
            </a:r>
          </a:p>
          <a:p>
            <a:r>
              <a:rPr lang="en-US" sz="1300" dirty="0"/>
              <a:t>  </a:t>
            </a:r>
            <a:r>
              <a:rPr lang="en-US" sz="1300" dirty="0" err="1"/>
              <a:t>ggplot</a:t>
            </a:r>
            <a:r>
              <a:rPr lang="en-US" sz="1300" dirty="0"/>
              <a:t>(</a:t>
            </a:r>
            <a:r>
              <a:rPr lang="en-US" sz="1300" dirty="0" err="1"/>
              <a:t>aes</a:t>
            </a:r>
            <a:r>
              <a:rPr lang="en-US" sz="1300" dirty="0"/>
              <a:t>(x = </a:t>
            </a:r>
            <a:r>
              <a:rPr lang="en-US" sz="1300" dirty="0" err="1"/>
              <a:t>wt</a:t>
            </a:r>
            <a:r>
              <a:rPr lang="en-US" sz="1300" dirty="0"/>
              <a:t>, y = mpg)) + </a:t>
            </a:r>
            <a:r>
              <a:rPr lang="en-US" sz="1300" dirty="0" err="1"/>
              <a:t>geom_point</a:t>
            </a:r>
            <a:r>
              <a:rPr lang="en-US" sz="1300" dirty="0"/>
              <a:t>() + </a:t>
            </a:r>
            <a:r>
              <a:rPr lang="en-US" sz="1300" dirty="0" err="1"/>
              <a:t>ggtitle</a:t>
            </a:r>
            <a:r>
              <a:rPr lang="en-US" sz="1300" dirty="0"/>
              <a:t>("</a:t>
            </a:r>
            <a:r>
              <a:rPr lang="en-US" sz="1300" dirty="0" err="1"/>
              <a:t>mtcars</a:t>
            </a:r>
            <a:r>
              <a:rPr lang="en-US" sz="1300" dirty="0"/>
              <a:t>: mpg v. weight") +</a:t>
            </a:r>
            <a:r>
              <a:rPr lang="en-US" sz="1300" dirty="0" err="1"/>
              <a:t>geom_smooth</a:t>
            </a:r>
            <a:r>
              <a:rPr lang="en-US" sz="1300" dirty="0"/>
              <a:t>(method = "</a:t>
            </a:r>
            <a:r>
              <a:rPr lang="en-US" sz="1300" dirty="0" err="1"/>
              <a:t>lm</a:t>
            </a:r>
            <a:r>
              <a:rPr lang="en-US" sz="1300" dirty="0"/>
              <a:t>") + </a:t>
            </a:r>
            <a:r>
              <a:rPr lang="en-US" sz="1300" dirty="0" err="1"/>
              <a:t>xlim</a:t>
            </a:r>
            <a:r>
              <a:rPr lang="en-US" sz="1300" dirty="0"/>
              <a:t>(0,6)</a:t>
            </a:r>
          </a:p>
          <a:p>
            <a:endParaRPr lang="en-US" sz="1400" dirty="0"/>
          </a:p>
        </p:txBody>
      </p:sp>
      <p:pic>
        <p:nvPicPr>
          <p:cNvPr id="10" name="Picture 9">
            <a:extLst>
              <a:ext uri="{FF2B5EF4-FFF2-40B4-BE49-F238E27FC236}">
                <a16:creationId xmlns:a16="http://schemas.microsoft.com/office/drawing/2014/main" id="{32B54918-AD69-0142-8BDE-4FCD9C9491A9}"/>
              </a:ext>
            </a:extLst>
          </p:cNvPr>
          <p:cNvPicPr>
            <a:picLocks noChangeAspect="1"/>
          </p:cNvPicPr>
          <p:nvPr/>
        </p:nvPicPr>
        <p:blipFill>
          <a:blip r:embed="rId3"/>
          <a:stretch>
            <a:fillRect/>
          </a:stretch>
        </p:blipFill>
        <p:spPr>
          <a:xfrm>
            <a:off x="4604795" y="3227309"/>
            <a:ext cx="4304284" cy="2819400"/>
          </a:xfrm>
          <a:prstGeom prst="rect">
            <a:avLst/>
          </a:prstGeom>
        </p:spPr>
      </p:pic>
      <p:sp>
        <p:nvSpPr>
          <p:cNvPr id="11" name="Rectangle 10">
            <a:extLst>
              <a:ext uri="{FF2B5EF4-FFF2-40B4-BE49-F238E27FC236}">
                <a16:creationId xmlns:a16="http://schemas.microsoft.com/office/drawing/2014/main" id="{6A71A50C-BF4E-B046-A474-E99427EC22B2}"/>
              </a:ext>
            </a:extLst>
          </p:cNvPr>
          <p:cNvSpPr/>
          <p:nvPr/>
        </p:nvSpPr>
        <p:spPr>
          <a:xfrm>
            <a:off x="5411005" y="2482770"/>
            <a:ext cx="2691863" cy="523220"/>
          </a:xfrm>
          <a:prstGeom prst="rect">
            <a:avLst/>
          </a:prstGeom>
        </p:spPr>
        <p:txBody>
          <a:bodyPr wrap="square">
            <a:spAutoFit/>
          </a:bodyPr>
          <a:lstStyle/>
          <a:p>
            <a:r>
              <a:rPr lang="en-US" sz="1400" dirty="0"/>
              <a:t>fit = </a:t>
            </a:r>
            <a:r>
              <a:rPr lang="en-US" sz="1400" dirty="0" err="1"/>
              <a:t>lm</a:t>
            </a:r>
            <a:r>
              <a:rPr lang="en-US" sz="1400" dirty="0"/>
              <a:t>(mpg~ </a:t>
            </a:r>
            <a:r>
              <a:rPr lang="en-US" sz="1400" dirty="0" err="1"/>
              <a:t>wt</a:t>
            </a:r>
            <a:r>
              <a:rPr lang="en-US" sz="1400" dirty="0"/>
              <a:t>, data = </a:t>
            </a:r>
            <a:r>
              <a:rPr lang="en-US" sz="1400" dirty="0" err="1"/>
              <a:t>mtcars</a:t>
            </a:r>
            <a:r>
              <a:rPr lang="en-US" sz="1400" dirty="0"/>
              <a:t>)</a:t>
            </a:r>
          </a:p>
          <a:p>
            <a:r>
              <a:rPr lang="en-US" sz="1400" dirty="0"/>
              <a:t>summary(fit)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1D7CA94-F3BB-2B43-A9DB-A97E13C7DB1D}"/>
                  </a:ext>
                </a:extLst>
              </p:cNvPr>
              <p:cNvSpPr txBox="1"/>
              <p:nvPr/>
            </p:nvSpPr>
            <p:spPr>
              <a:xfrm>
                <a:off x="3111022" y="1513318"/>
                <a:ext cx="27582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12" name="TextBox 11">
                <a:extLst>
                  <a:ext uri="{FF2B5EF4-FFF2-40B4-BE49-F238E27FC236}">
                    <a16:creationId xmlns:a16="http://schemas.microsoft.com/office/drawing/2014/main" id="{C1D7CA94-F3BB-2B43-A9DB-A97E13C7DB1D}"/>
                  </a:ext>
                </a:extLst>
              </p:cNvPr>
              <p:cNvSpPr txBox="1">
                <a:spLocks noRot="1" noChangeAspect="1" noMove="1" noResize="1" noEditPoints="1" noAdjustHandles="1" noChangeArrowheads="1" noChangeShapeType="1" noTextEdit="1"/>
              </p:cNvSpPr>
              <p:nvPr/>
            </p:nvSpPr>
            <p:spPr>
              <a:xfrm>
                <a:off x="3111022" y="1513318"/>
                <a:ext cx="2758256" cy="276999"/>
              </a:xfrm>
              <a:prstGeom prst="rect">
                <a:avLst/>
              </a:prstGeom>
              <a:blipFill>
                <a:blip r:embed="rId4"/>
                <a:stretch>
                  <a:fillRect l="-917" b="-34783"/>
                </a:stretch>
              </a:blipFill>
            </p:spPr>
            <p:txBody>
              <a:bodyPr/>
              <a:lstStyle/>
              <a:p>
                <a:r>
                  <a:rPr lang="en-US">
                    <a:noFill/>
                  </a:rPr>
                  <a:t> </a:t>
                </a:r>
              </a:p>
            </p:txBody>
          </p:sp>
        </mc:Fallback>
      </mc:AlternateContent>
    </p:spTree>
    <p:extLst>
      <p:ext uri="{BB962C8B-B14F-4D97-AF65-F5344CB8AC3E}">
        <p14:creationId xmlns:p14="http://schemas.microsoft.com/office/powerpoint/2010/main" val="362090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70795-B9EF-4343-A00D-869A9D1F9303}"/>
              </a:ext>
            </a:extLst>
          </p:cNvPr>
          <p:cNvSpPr>
            <a:spLocks noGrp="1"/>
          </p:cNvSpPr>
          <p:nvPr>
            <p:ph type="title"/>
          </p:nvPr>
        </p:nvSpPr>
        <p:spPr/>
        <p:txBody>
          <a:bodyPr/>
          <a:lstStyle/>
          <a:p>
            <a:r>
              <a:rPr lang="en-US" dirty="0"/>
              <a:t>Recall: mpg versus weight</a:t>
            </a:r>
          </a:p>
        </p:txBody>
      </p:sp>
      <p:pic>
        <p:nvPicPr>
          <p:cNvPr id="10" name="Picture 9">
            <a:extLst>
              <a:ext uri="{FF2B5EF4-FFF2-40B4-BE49-F238E27FC236}">
                <a16:creationId xmlns:a16="http://schemas.microsoft.com/office/drawing/2014/main" id="{32B54918-AD69-0142-8BDE-4FCD9C9491A9}"/>
              </a:ext>
            </a:extLst>
          </p:cNvPr>
          <p:cNvPicPr>
            <a:picLocks noChangeAspect="1"/>
          </p:cNvPicPr>
          <p:nvPr/>
        </p:nvPicPr>
        <p:blipFill>
          <a:blip r:embed="rId2"/>
          <a:stretch>
            <a:fillRect/>
          </a:stretch>
        </p:blipFill>
        <p:spPr>
          <a:xfrm>
            <a:off x="284178" y="2885421"/>
            <a:ext cx="4668822" cy="3058180"/>
          </a:xfrm>
          <a:prstGeom prst="rect">
            <a:avLst/>
          </a:prstGeom>
        </p:spPr>
      </p:pic>
      <p:sp>
        <p:nvSpPr>
          <p:cNvPr id="11" name="Rectangle 10">
            <a:extLst>
              <a:ext uri="{FF2B5EF4-FFF2-40B4-BE49-F238E27FC236}">
                <a16:creationId xmlns:a16="http://schemas.microsoft.com/office/drawing/2014/main" id="{6A71A50C-BF4E-B046-A474-E99427EC22B2}"/>
              </a:ext>
            </a:extLst>
          </p:cNvPr>
          <p:cNvSpPr/>
          <p:nvPr/>
        </p:nvSpPr>
        <p:spPr>
          <a:xfrm>
            <a:off x="685800" y="2286000"/>
            <a:ext cx="2691863" cy="523220"/>
          </a:xfrm>
          <a:prstGeom prst="rect">
            <a:avLst/>
          </a:prstGeom>
        </p:spPr>
        <p:txBody>
          <a:bodyPr wrap="square">
            <a:spAutoFit/>
          </a:bodyPr>
          <a:lstStyle/>
          <a:p>
            <a:r>
              <a:rPr lang="en-US" sz="1400" dirty="0"/>
              <a:t>fit = </a:t>
            </a:r>
            <a:r>
              <a:rPr lang="en-US" sz="1400" dirty="0" err="1"/>
              <a:t>lm</a:t>
            </a:r>
            <a:r>
              <a:rPr lang="en-US" sz="1400" dirty="0"/>
              <a:t>(mpg~ </a:t>
            </a:r>
            <a:r>
              <a:rPr lang="en-US" sz="1400" dirty="0" err="1"/>
              <a:t>wt</a:t>
            </a:r>
            <a:r>
              <a:rPr lang="en-US" sz="1400" dirty="0"/>
              <a:t>, data = </a:t>
            </a:r>
            <a:r>
              <a:rPr lang="en-US" sz="1400" dirty="0" err="1"/>
              <a:t>mtcars</a:t>
            </a:r>
            <a:r>
              <a:rPr lang="en-US" sz="1400" dirty="0"/>
              <a:t>)</a:t>
            </a:r>
          </a:p>
          <a:p>
            <a:r>
              <a:rPr lang="en-US" sz="1400" dirty="0"/>
              <a:t>summary(fit)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1D7CA94-F3BB-2B43-A9DB-A97E13C7DB1D}"/>
                  </a:ext>
                </a:extLst>
              </p:cNvPr>
              <p:cNvSpPr txBox="1"/>
              <p:nvPr/>
            </p:nvSpPr>
            <p:spPr>
              <a:xfrm>
                <a:off x="3111022" y="1513318"/>
                <a:ext cx="27582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12" name="TextBox 11">
                <a:extLst>
                  <a:ext uri="{FF2B5EF4-FFF2-40B4-BE49-F238E27FC236}">
                    <a16:creationId xmlns:a16="http://schemas.microsoft.com/office/drawing/2014/main" id="{C1D7CA94-F3BB-2B43-A9DB-A97E13C7DB1D}"/>
                  </a:ext>
                </a:extLst>
              </p:cNvPr>
              <p:cNvSpPr txBox="1">
                <a:spLocks noRot="1" noChangeAspect="1" noMove="1" noResize="1" noEditPoints="1" noAdjustHandles="1" noChangeArrowheads="1" noChangeShapeType="1" noTextEdit="1"/>
              </p:cNvSpPr>
              <p:nvPr/>
            </p:nvSpPr>
            <p:spPr>
              <a:xfrm>
                <a:off x="3111022" y="1513318"/>
                <a:ext cx="2758256" cy="276999"/>
              </a:xfrm>
              <a:prstGeom prst="rect">
                <a:avLst/>
              </a:prstGeom>
              <a:blipFill>
                <a:blip r:embed="rId3"/>
                <a:stretch>
                  <a:fillRect l="-917"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F8ED7A3-7EDC-134D-8AA7-DC8A01550280}"/>
                  </a:ext>
                </a:extLst>
              </p:cNvPr>
              <p:cNvSpPr txBox="1"/>
              <p:nvPr/>
            </p:nvSpPr>
            <p:spPr>
              <a:xfrm>
                <a:off x="6400800" y="2743200"/>
                <a:ext cx="113793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𝐴</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m:oMathPara>
                </a14:m>
                <a:endParaRPr lang="en-US" dirty="0"/>
              </a:p>
            </p:txBody>
          </p:sp>
        </mc:Choice>
        <mc:Fallback xmlns="">
          <p:sp>
            <p:nvSpPr>
              <p:cNvPr id="3" name="TextBox 2">
                <a:extLst>
                  <a:ext uri="{FF2B5EF4-FFF2-40B4-BE49-F238E27FC236}">
                    <a16:creationId xmlns:a16="http://schemas.microsoft.com/office/drawing/2014/main" id="{3F8ED7A3-7EDC-134D-8AA7-DC8A01550280}"/>
                  </a:ext>
                </a:extLst>
              </p:cNvPr>
              <p:cNvSpPr txBox="1">
                <a:spLocks noRot="1" noChangeAspect="1" noMove="1" noResize="1" noEditPoints="1" noAdjustHandles="1" noChangeArrowheads="1" noChangeShapeType="1" noTextEdit="1"/>
              </p:cNvSpPr>
              <p:nvPr/>
            </p:nvSpPr>
            <p:spPr>
              <a:xfrm>
                <a:off x="6400800" y="2743200"/>
                <a:ext cx="1137939" cy="553998"/>
              </a:xfrm>
              <a:prstGeom prst="rect">
                <a:avLst/>
              </a:prstGeom>
              <a:blipFill>
                <a:blip r:embed="rId4"/>
                <a:stretch>
                  <a:fillRect l="-4444" t="-2273" r="-2222" b="-1818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A871757-F9ED-CB4E-A984-F36D0FBCDC76}"/>
              </a:ext>
            </a:extLst>
          </p:cNvPr>
          <p:cNvSpPr txBox="1"/>
          <p:nvPr/>
        </p:nvSpPr>
        <p:spPr>
          <a:xfrm>
            <a:off x="5181600" y="3429000"/>
            <a:ext cx="3733800" cy="2062103"/>
          </a:xfrm>
          <a:prstGeom prst="rect">
            <a:avLst/>
          </a:prstGeom>
          <a:noFill/>
        </p:spPr>
        <p:txBody>
          <a:bodyPr wrap="square" rtlCol="0">
            <a:spAutoFit/>
          </a:bodyPr>
          <a:lstStyle/>
          <a:p>
            <a:r>
              <a:rPr lang="en-US" sz="1600" dirty="0"/>
              <a:t>There is overwhelming evidence to suggest that the slope parameter with respect to the weight variable is not equal to zero (</a:t>
            </a:r>
            <a:r>
              <a:rPr lang="en-US" sz="1600" dirty="0" err="1"/>
              <a:t>pvalue</a:t>
            </a:r>
            <a:r>
              <a:rPr lang="en-US" sz="1600" dirty="0"/>
              <a:t> &lt; .0001).  In other words, there is overwhelming evidence to suggest that the miles per gallon is linearly related to the weight of the car.</a:t>
            </a:r>
          </a:p>
        </p:txBody>
      </p:sp>
    </p:spTree>
    <p:extLst>
      <p:ext uri="{BB962C8B-B14F-4D97-AF65-F5344CB8AC3E}">
        <p14:creationId xmlns:p14="http://schemas.microsoft.com/office/powerpoint/2010/main" val="226028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lstStyle/>
          <a:p>
            <a:r>
              <a:rPr lang="en-US" dirty="0"/>
              <a:t>First Two Assumptions</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MPG</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2710046"/>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3080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p:nvPr/>
        </p:nvCxnSpPr>
        <p:spPr>
          <a:xfrm>
            <a:off x="838201" y="2699878"/>
            <a:ext cx="5257799"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740972" y="42327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71371" y="312790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2946618" y="167575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3403818" y="1566687"/>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3403818" y="1566687"/>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3403818" y="1926252"/>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3403818" y="1926252"/>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334000" y="4604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739F456-CF68-064F-BC32-905D64A8A536}"/>
              </a:ext>
            </a:extLst>
          </p:cNvPr>
          <p:cNvSpPr txBox="1"/>
          <p:nvPr/>
        </p:nvSpPr>
        <p:spPr>
          <a:xfrm>
            <a:off x="6067586" y="2388275"/>
            <a:ext cx="3124200" cy="2031325"/>
          </a:xfrm>
          <a:prstGeom prst="rect">
            <a:avLst/>
          </a:prstGeom>
          <a:noFill/>
        </p:spPr>
        <p:txBody>
          <a:bodyPr wrap="square" rtlCol="0">
            <a:spAutoFit/>
          </a:bodyPr>
          <a:lstStyle/>
          <a:p>
            <a:r>
              <a:rPr lang="en-US" b="1" dirty="0"/>
              <a:t>Assumptions:</a:t>
            </a:r>
          </a:p>
          <a:p>
            <a:pPr marL="342900" indent="-342900">
              <a:buAutoNum type="arabicPeriod"/>
            </a:pPr>
            <a:r>
              <a:rPr lang="en-US" dirty="0"/>
              <a:t>Subpopulations of </a:t>
            </a:r>
            <a:r>
              <a:rPr lang="en-US" dirty="0" err="1"/>
              <a:t>mpgs</a:t>
            </a:r>
            <a:r>
              <a:rPr lang="en-US" dirty="0"/>
              <a:t> for a fixed weight are normally distributed.</a:t>
            </a:r>
          </a:p>
          <a:p>
            <a:pPr marL="342900" indent="-342900">
              <a:buAutoNum type="arabicPeriod"/>
            </a:pPr>
            <a:r>
              <a:rPr lang="en-US" dirty="0"/>
              <a:t>The means of the distributions of </a:t>
            </a:r>
            <a:r>
              <a:rPr lang="en-US" dirty="0" err="1"/>
              <a:t>mpgs</a:t>
            </a:r>
            <a:r>
              <a:rPr lang="en-US" dirty="0"/>
              <a:t> are linearly related to weight. </a:t>
            </a:r>
          </a:p>
        </p:txBody>
      </p:sp>
      <p:sp>
        <p:nvSpPr>
          <p:cNvPr id="24" name="Rectangle 23">
            <a:extLst>
              <a:ext uri="{FF2B5EF4-FFF2-40B4-BE49-F238E27FC236}">
                <a16:creationId xmlns:a16="http://schemas.microsoft.com/office/drawing/2014/main" id="{8F6D3C9C-4CC0-AE40-A304-FF8D18388B7C}"/>
              </a:ext>
            </a:extLst>
          </p:cNvPr>
          <p:cNvSpPr/>
          <p:nvPr/>
        </p:nvSpPr>
        <p:spPr>
          <a:xfrm>
            <a:off x="2743200" y="1566687"/>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349845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2742172"/>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609763" y="387543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615008" y="422653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94265" y="343553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74164" y="465785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79409" y="505144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370241" y="42373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4" name="Picture 33">
            <a:extLst>
              <a:ext uri="{FF2B5EF4-FFF2-40B4-BE49-F238E27FC236}">
                <a16:creationId xmlns:a16="http://schemas.microsoft.com/office/drawing/2014/main" id="{16DADD38-B929-5147-A75C-2E9B8B6C626B}"/>
              </a:ext>
            </a:extLst>
          </p:cNvPr>
          <p:cNvPicPr>
            <a:picLocks noChangeAspect="1"/>
          </p:cNvPicPr>
          <p:nvPr/>
        </p:nvPicPr>
        <p:blipFill>
          <a:blip r:embed="rId5"/>
          <a:stretch>
            <a:fillRect/>
          </a:stretch>
        </p:blipFill>
        <p:spPr>
          <a:xfrm>
            <a:off x="5691882" y="2765826"/>
            <a:ext cx="421809" cy="366044"/>
          </a:xfrm>
          <a:prstGeom prst="rect">
            <a:avLst/>
          </a:prstGeom>
        </p:spPr>
      </p:pic>
      <p:pic>
        <p:nvPicPr>
          <p:cNvPr id="35" name="Picture 34">
            <a:extLst>
              <a:ext uri="{FF2B5EF4-FFF2-40B4-BE49-F238E27FC236}">
                <a16:creationId xmlns:a16="http://schemas.microsoft.com/office/drawing/2014/main" id="{7CF296F4-32E6-464A-AF2F-9A8DB300C4A5}"/>
              </a:ext>
            </a:extLst>
          </p:cNvPr>
          <p:cNvPicPr>
            <a:picLocks noChangeAspect="1"/>
          </p:cNvPicPr>
          <p:nvPr/>
        </p:nvPicPr>
        <p:blipFill>
          <a:blip r:embed="rId5"/>
          <a:stretch>
            <a:fillRect/>
          </a:stretch>
        </p:blipFill>
        <p:spPr>
          <a:xfrm>
            <a:off x="5689814" y="3550778"/>
            <a:ext cx="421809" cy="366044"/>
          </a:xfrm>
          <a:prstGeom prst="rect">
            <a:avLst/>
          </a:prstGeom>
        </p:spPr>
      </p:pic>
      <p:sp>
        <p:nvSpPr>
          <p:cNvPr id="36" name="Oval 35">
            <a:extLst>
              <a:ext uri="{FF2B5EF4-FFF2-40B4-BE49-F238E27FC236}">
                <a16:creationId xmlns:a16="http://schemas.microsoft.com/office/drawing/2014/main" id="{2D596B3C-810C-0F4B-B5D4-B981BACEE687}"/>
              </a:ext>
            </a:extLst>
          </p:cNvPr>
          <p:cNvSpPr/>
          <p:nvPr/>
        </p:nvSpPr>
        <p:spPr>
          <a:xfrm>
            <a:off x="2987298" y="2057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225199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22" grpId="0" animBg="1"/>
      <p:bldP spid="22"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DD77-4201-F747-B2FC-26A3F7B0CA8A}"/>
              </a:ext>
            </a:extLst>
          </p:cNvPr>
          <p:cNvSpPr>
            <a:spLocks noGrp="1"/>
          </p:cNvSpPr>
          <p:nvPr>
            <p:ph type="title"/>
          </p:nvPr>
        </p:nvSpPr>
        <p:spPr>
          <a:xfrm>
            <a:off x="457200" y="0"/>
            <a:ext cx="8229600" cy="1371600"/>
          </a:xfrm>
        </p:spPr>
        <p:txBody>
          <a:bodyPr>
            <a:noAutofit/>
          </a:bodyPr>
          <a:lstStyle/>
          <a:p>
            <a:r>
              <a:rPr lang="en-US" sz="4000" dirty="0"/>
              <a:t>Consider the model: </a:t>
            </a:r>
            <a:br>
              <a:rPr lang="en-US" sz="4000" dirty="0"/>
            </a:br>
            <a:r>
              <a:rPr lang="en-US" sz="4000" dirty="0"/>
              <a:t>mpg versus weight and weight</a:t>
            </a:r>
            <a:r>
              <a:rPr lang="en-US" sz="4000" baseline="30000" dirty="0"/>
              <a:t>2</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6CB4460-67C6-6A4D-BF76-29CD4689CC26}"/>
                  </a:ext>
                </a:extLst>
              </p:cNvPr>
              <p:cNvSpPr txBox="1"/>
              <p:nvPr/>
            </p:nvSpPr>
            <p:spPr>
              <a:xfrm>
                <a:off x="2689305" y="1628001"/>
                <a:ext cx="4154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𝑊𝑒𝑖𝑔h𝑡</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8" name="TextBox 7">
                <a:extLst>
                  <a:ext uri="{FF2B5EF4-FFF2-40B4-BE49-F238E27FC236}">
                    <a16:creationId xmlns:a16="http://schemas.microsoft.com/office/drawing/2014/main" id="{36CB4460-67C6-6A4D-BF76-29CD4689CC26}"/>
                  </a:ext>
                </a:extLst>
              </p:cNvPr>
              <p:cNvSpPr txBox="1">
                <a:spLocks noRot="1" noChangeAspect="1" noMove="1" noResize="1" noEditPoints="1" noAdjustHandles="1" noChangeArrowheads="1" noChangeShapeType="1" noTextEdit="1"/>
              </p:cNvSpPr>
              <p:nvPr/>
            </p:nvSpPr>
            <p:spPr>
              <a:xfrm>
                <a:off x="2689305" y="1628001"/>
                <a:ext cx="4154214" cy="276999"/>
              </a:xfrm>
              <a:prstGeom prst="rect">
                <a:avLst/>
              </a:prstGeom>
              <a:blipFill>
                <a:blip r:embed="rId2"/>
                <a:stretch>
                  <a:fillRect l="-610" b="-3478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E6DF140-CA84-7D41-A901-0A0799A0F063}"/>
              </a:ext>
            </a:extLst>
          </p:cNvPr>
          <p:cNvPicPr>
            <a:picLocks noChangeAspect="1"/>
          </p:cNvPicPr>
          <p:nvPr/>
        </p:nvPicPr>
        <p:blipFill>
          <a:blip r:embed="rId3"/>
          <a:stretch>
            <a:fillRect/>
          </a:stretch>
        </p:blipFill>
        <p:spPr>
          <a:xfrm>
            <a:off x="4610100" y="3345962"/>
            <a:ext cx="4495800" cy="3054838"/>
          </a:xfrm>
          <a:prstGeom prst="rect">
            <a:avLst/>
          </a:prstGeom>
        </p:spPr>
      </p:pic>
      <p:sp>
        <p:nvSpPr>
          <p:cNvPr id="10" name="Rectangle 9">
            <a:extLst>
              <a:ext uri="{FF2B5EF4-FFF2-40B4-BE49-F238E27FC236}">
                <a16:creationId xmlns:a16="http://schemas.microsoft.com/office/drawing/2014/main" id="{304BDB09-932A-7D4D-9495-23576F2CD27C}"/>
              </a:ext>
            </a:extLst>
          </p:cNvPr>
          <p:cNvSpPr/>
          <p:nvPr/>
        </p:nvSpPr>
        <p:spPr>
          <a:xfrm>
            <a:off x="4572000" y="2286000"/>
            <a:ext cx="4572000" cy="738664"/>
          </a:xfrm>
          <a:prstGeom prst="rect">
            <a:avLst/>
          </a:prstGeom>
        </p:spPr>
        <p:txBody>
          <a:bodyPr>
            <a:spAutoFit/>
          </a:bodyPr>
          <a:lstStyle/>
          <a:p>
            <a:r>
              <a:rPr lang="en-US" sz="1400" dirty="0"/>
              <a:t>mtcars3 = </a:t>
            </a:r>
            <a:r>
              <a:rPr lang="en-US" sz="1400" dirty="0" err="1"/>
              <a:t>mtcars</a:t>
            </a:r>
            <a:r>
              <a:rPr lang="en-US" sz="1400" dirty="0"/>
              <a:t> %&gt;% mutate(wt2 = wt^2)</a:t>
            </a:r>
          </a:p>
          <a:p>
            <a:r>
              <a:rPr lang="en-US" sz="1400" dirty="0"/>
              <a:t>fit = </a:t>
            </a:r>
            <a:r>
              <a:rPr lang="en-US" sz="1400" dirty="0" err="1"/>
              <a:t>lm</a:t>
            </a:r>
            <a:r>
              <a:rPr lang="en-US" sz="1400" dirty="0"/>
              <a:t>(mpg~wt+wt2, mtcars3)</a:t>
            </a:r>
          </a:p>
          <a:p>
            <a:r>
              <a:rPr lang="en-US" sz="1400" dirty="0"/>
              <a:t>summary(fit)</a:t>
            </a:r>
          </a:p>
        </p:txBody>
      </p:sp>
      <p:pic>
        <p:nvPicPr>
          <p:cNvPr id="11" name="Picture 10">
            <a:extLst>
              <a:ext uri="{FF2B5EF4-FFF2-40B4-BE49-F238E27FC236}">
                <a16:creationId xmlns:a16="http://schemas.microsoft.com/office/drawing/2014/main" id="{9D55DA3A-80D8-A442-B116-5BFB2251DC9B}"/>
              </a:ext>
            </a:extLst>
          </p:cNvPr>
          <p:cNvPicPr>
            <a:picLocks noChangeAspect="1"/>
          </p:cNvPicPr>
          <p:nvPr/>
        </p:nvPicPr>
        <p:blipFill rotWithShape="1">
          <a:blip r:embed="rId4"/>
          <a:srcRect r="11417"/>
          <a:stretch/>
        </p:blipFill>
        <p:spPr>
          <a:xfrm>
            <a:off x="367496" y="3285530"/>
            <a:ext cx="3936647" cy="3267670"/>
          </a:xfrm>
          <a:prstGeom prst="rect">
            <a:avLst/>
          </a:prstGeom>
        </p:spPr>
      </p:pic>
      <p:sp>
        <p:nvSpPr>
          <p:cNvPr id="12" name="Rectangle 11">
            <a:extLst>
              <a:ext uri="{FF2B5EF4-FFF2-40B4-BE49-F238E27FC236}">
                <a16:creationId xmlns:a16="http://schemas.microsoft.com/office/drawing/2014/main" id="{A1516F73-4314-BF4B-881A-4A2DDD1F797E}"/>
              </a:ext>
            </a:extLst>
          </p:cNvPr>
          <p:cNvSpPr/>
          <p:nvPr/>
        </p:nvSpPr>
        <p:spPr>
          <a:xfrm>
            <a:off x="304800" y="2085201"/>
            <a:ext cx="4114800" cy="1200329"/>
          </a:xfrm>
          <a:prstGeom prst="rect">
            <a:avLst/>
          </a:prstGeom>
        </p:spPr>
        <p:txBody>
          <a:bodyPr wrap="square">
            <a:spAutoFit/>
          </a:bodyPr>
          <a:lstStyle/>
          <a:p>
            <a:r>
              <a:rPr lang="en-US" sz="1200" dirty="0" err="1"/>
              <a:t>preds</a:t>
            </a:r>
            <a:r>
              <a:rPr lang="en-US" sz="1200" dirty="0"/>
              <a:t> = predict(fit)</a:t>
            </a:r>
          </a:p>
          <a:p>
            <a:r>
              <a:rPr lang="en-US" sz="1200" dirty="0" err="1"/>
              <a:t>mtcars</a:t>
            </a:r>
            <a:r>
              <a:rPr lang="en-US" sz="1200" dirty="0"/>
              <a:t> %&gt;% </a:t>
            </a:r>
          </a:p>
          <a:p>
            <a:r>
              <a:rPr lang="en-US" sz="1200" dirty="0" err="1"/>
              <a:t>ggplot</a:t>
            </a:r>
            <a:r>
              <a:rPr lang="en-US" sz="1200" dirty="0"/>
              <a:t>(</a:t>
            </a:r>
            <a:r>
              <a:rPr lang="en-US" sz="1200" dirty="0" err="1"/>
              <a:t>aes</a:t>
            </a:r>
            <a:r>
              <a:rPr lang="en-US" sz="1200" dirty="0"/>
              <a:t>(x = </a:t>
            </a:r>
            <a:r>
              <a:rPr lang="en-US" sz="1200" dirty="0" err="1"/>
              <a:t>wt</a:t>
            </a:r>
            <a:r>
              <a:rPr lang="en-US" sz="1200" dirty="0"/>
              <a:t>, y = mpg)) + </a:t>
            </a:r>
          </a:p>
          <a:p>
            <a:r>
              <a:rPr lang="en-US" sz="1200" dirty="0" err="1"/>
              <a:t>geom_point</a:t>
            </a:r>
            <a:r>
              <a:rPr lang="en-US" sz="1200" dirty="0"/>
              <a:t>() + </a:t>
            </a:r>
          </a:p>
          <a:p>
            <a:r>
              <a:rPr lang="en-US" sz="1200" dirty="0" err="1"/>
              <a:t>geom_line</a:t>
            </a:r>
            <a:r>
              <a:rPr lang="en-US" sz="1200" dirty="0"/>
              <a:t>(data = </a:t>
            </a:r>
            <a:r>
              <a:rPr lang="en-US" sz="1200" dirty="0" err="1"/>
              <a:t>mtcars</a:t>
            </a:r>
            <a:r>
              <a:rPr lang="en-US" sz="1200" dirty="0"/>
              <a:t>, </a:t>
            </a:r>
            <a:r>
              <a:rPr lang="en-US" sz="1200" dirty="0" err="1"/>
              <a:t>aes</a:t>
            </a:r>
            <a:r>
              <a:rPr lang="en-US" sz="1200" dirty="0"/>
              <a:t>( x = </a:t>
            </a:r>
            <a:r>
              <a:rPr lang="en-US" sz="1200" dirty="0" err="1"/>
              <a:t>wt</a:t>
            </a:r>
            <a:r>
              <a:rPr lang="en-US" sz="1200" dirty="0"/>
              <a:t>, y = </a:t>
            </a:r>
            <a:r>
              <a:rPr lang="en-US" sz="1200" dirty="0" err="1"/>
              <a:t>preds</a:t>
            </a:r>
            <a:r>
              <a:rPr lang="en-US" sz="1200" dirty="0"/>
              <a:t>, col = "red", </a:t>
            </a:r>
            <a:r>
              <a:rPr lang="en-US" sz="1200" dirty="0" err="1"/>
              <a:t>lwd</a:t>
            </a:r>
            <a:r>
              <a:rPr lang="en-US" sz="1200" dirty="0"/>
              <a:t> = 1))</a:t>
            </a:r>
          </a:p>
        </p:txBody>
      </p:sp>
    </p:spTree>
    <p:extLst>
      <p:ext uri="{BB962C8B-B14F-4D97-AF65-F5344CB8AC3E}">
        <p14:creationId xmlns:p14="http://schemas.microsoft.com/office/powerpoint/2010/main" val="182237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70795-B9EF-4343-A00D-869A9D1F9303}"/>
              </a:ext>
            </a:extLst>
          </p:cNvPr>
          <p:cNvSpPr>
            <a:spLocks noGrp="1"/>
          </p:cNvSpPr>
          <p:nvPr>
            <p:ph type="title"/>
          </p:nvPr>
        </p:nvSpPr>
        <p:spPr/>
        <p:txBody>
          <a:bodyPr/>
          <a:lstStyle/>
          <a:p>
            <a:r>
              <a:rPr lang="en-US" dirty="0"/>
              <a:t>Recall: mpg versus weight</a:t>
            </a:r>
          </a:p>
        </p:txBody>
      </p:sp>
      <p:sp>
        <p:nvSpPr>
          <p:cNvPr id="11" name="Rectangle 10">
            <a:extLst>
              <a:ext uri="{FF2B5EF4-FFF2-40B4-BE49-F238E27FC236}">
                <a16:creationId xmlns:a16="http://schemas.microsoft.com/office/drawing/2014/main" id="{6A71A50C-BF4E-B046-A474-E99427EC22B2}"/>
              </a:ext>
            </a:extLst>
          </p:cNvPr>
          <p:cNvSpPr/>
          <p:nvPr/>
        </p:nvSpPr>
        <p:spPr>
          <a:xfrm>
            <a:off x="685800" y="2209800"/>
            <a:ext cx="2691863" cy="523220"/>
          </a:xfrm>
          <a:prstGeom prst="rect">
            <a:avLst/>
          </a:prstGeom>
        </p:spPr>
        <p:txBody>
          <a:bodyPr wrap="square">
            <a:spAutoFit/>
          </a:bodyPr>
          <a:lstStyle/>
          <a:p>
            <a:r>
              <a:rPr lang="en-US" sz="1400" dirty="0"/>
              <a:t>fit = </a:t>
            </a:r>
            <a:r>
              <a:rPr lang="en-US" sz="1400" dirty="0" err="1"/>
              <a:t>lm</a:t>
            </a:r>
            <a:r>
              <a:rPr lang="en-US" sz="1400" dirty="0"/>
              <a:t>(mpg~ </a:t>
            </a:r>
            <a:r>
              <a:rPr lang="en-US" sz="1400" dirty="0" err="1"/>
              <a:t>wt</a:t>
            </a:r>
            <a:r>
              <a:rPr lang="en-US" sz="1400" dirty="0"/>
              <a:t>, data = </a:t>
            </a:r>
            <a:r>
              <a:rPr lang="en-US" sz="1400" dirty="0" err="1"/>
              <a:t>mtcars</a:t>
            </a:r>
            <a:r>
              <a:rPr lang="en-US" sz="1400" dirty="0"/>
              <a:t>)</a:t>
            </a:r>
          </a:p>
          <a:p>
            <a:r>
              <a:rPr lang="en-US" sz="1400" dirty="0"/>
              <a:t>summary(fit)</a:t>
            </a:r>
          </a:p>
        </p:txBody>
      </p:sp>
      <p:pic>
        <p:nvPicPr>
          <p:cNvPr id="8" name="Picture 7">
            <a:extLst>
              <a:ext uri="{FF2B5EF4-FFF2-40B4-BE49-F238E27FC236}">
                <a16:creationId xmlns:a16="http://schemas.microsoft.com/office/drawing/2014/main" id="{6DB6DD59-A7EF-184A-BF71-39556C009194}"/>
              </a:ext>
            </a:extLst>
          </p:cNvPr>
          <p:cNvPicPr>
            <a:picLocks noChangeAspect="1"/>
          </p:cNvPicPr>
          <p:nvPr/>
        </p:nvPicPr>
        <p:blipFill>
          <a:blip r:embed="rId2"/>
          <a:stretch>
            <a:fillRect/>
          </a:stretch>
        </p:blipFill>
        <p:spPr>
          <a:xfrm>
            <a:off x="381000" y="2856432"/>
            <a:ext cx="4495800" cy="305483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BBC73D8-E7B1-FE48-B165-6EC1A7432FB7}"/>
                  </a:ext>
                </a:extLst>
              </p:cNvPr>
              <p:cNvSpPr txBox="1"/>
              <p:nvPr/>
            </p:nvSpPr>
            <p:spPr>
              <a:xfrm>
                <a:off x="2689305" y="1628001"/>
                <a:ext cx="4154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𝑊𝑒𝑖𝑔h𝑡</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9" name="TextBox 8">
                <a:extLst>
                  <a:ext uri="{FF2B5EF4-FFF2-40B4-BE49-F238E27FC236}">
                    <a16:creationId xmlns:a16="http://schemas.microsoft.com/office/drawing/2014/main" id="{4BBC73D8-E7B1-FE48-B165-6EC1A7432FB7}"/>
                  </a:ext>
                </a:extLst>
              </p:cNvPr>
              <p:cNvSpPr txBox="1">
                <a:spLocks noRot="1" noChangeAspect="1" noMove="1" noResize="1" noEditPoints="1" noAdjustHandles="1" noChangeArrowheads="1" noChangeShapeType="1" noTextEdit="1"/>
              </p:cNvSpPr>
              <p:nvPr/>
            </p:nvSpPr>
            <p:spPr>
              <a:xfrm>
                <a:off x="2689305" y="1628001"/>
                <a:ext cx="4154214" cy="276999"/>
              </a:xfrm>
              <a:prstGeom prst="rect">
                <a:avLst/>
              </a:prstGeom>
              <a:blipFill>
                <a:blip r:embed="rId3"/>
                <a:stretch>
                  <a:fillRect l="-610"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BCDDF2D-0FF5-8641-99BA-77A074BCE2E3}"/>
                  </a:ext>
                </a:extLst>
              </p:cNvPr>
              <p:cNvSpPr txBox="1"/>
              <p:nvPr/>
            </p:nvSpPr>
            <p:spPr>
              <a:xfrm>
                <a:off x="6451921" y="2638184"/>
                <a:ext cx="1161162"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𝐴</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m:oMathPara>
                </a14:m>
                <a:endParaRPr lang="en-US" dirty="0"/>
              </a:p>
            </p:txBody>
          </p:sp>
        </mc:Choice>
        <mc:Fallback xmlns="">
          <p:sp>
            <p:nvSpPr>
              <p:cNvPr id="13" name="TextBox 12">
                <a:extLst>
                  <a:ext uri="{FF2B5EF4-FFF2-40B4-BE49-F238E27FC236}">
                    <a16:creationId xmlns:a16="http://schemas.microsoft.com/office/drawing/2014/main" id="{CBCDDF2D-0FF5-8641-99BA-77A074BCE2E3}"/>
                  </a:ext>
                </a:extLst>
              </p:cNvPr>
              <p:cNvSpPr txBox="1">
                <a:spLocks noRot="1" noChangeAspect="1" noMove="1" noResize="1" noEditPoints="1" noAdjustHandles="1" noChangeArrowheads="1" noChangeShapeType="1" noTextEdit="1"/>
              </p:cNvSpPr>
              <p:nvPr/>
            </p:nvSpPr>
            <p:spPr>
              <a:xfrm>
                <a:off x="6451921" y="2638184"/>
                <a:ext cx="1161162" cy="553998"/>
              </a:xfrm>
              <a:prstGeom prst="rect">
                <a:avLst/>
              </a:prstGeom>
              <a:blipFill>
                <a:blip r:embed="rId4"/>
                <a:stretch>
                  <a:fillRect l="-2174" t="-2273" r="-2174" b="-20455"/>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D8C7DA3-7F89-D44B-8046-C073D861F603}"/>
              </a:ext>
            </a:extLst>
          </p:cNvPr>
          <p:cNvSpPr txBox="1"/>
          <p:nvPr/>
        </p:nvSpPr>
        <p:spPr>
          <a:xfrm>
            <a:off x="4927921" y="3382584"/>
            <a:ext cx="3810000" cy="2062103"/>
          </a:xfrm>
          <a:prstGeom prst="rect">
            <a:avLst/>
          </a:prstGeom>
          <a:noFill/>
        </p:spPr>
        <p:txBody>
          <a:bodyPr wrap="square" rtlCol="0">
            <a:spAutoFit/>
          </a:bodyPr>
          <a:lstStyle/>
          <a:p>
            <a:r>
              <a:rPr lang="en-US" sz="1600" dirty="0"/>
              <a:t>There is sufficient evidence to suggest that the slope parameter with respect to the weight squared variable is not equal to zero (</a:t>
            </a:r>
            <a:r>
              <a:rPr lang="en-US" sz="1600" dirty="0" err="1"/>
              <a:t>pvalue</a:t>
            </a:r>
            <a:r>
              <a:rPr lang="en-US" sz="1600" dirty="0"/>
              <a:t> = .00286).  That is, there is sufficient evidence to suggest that there is a quadratic relationship between miles per gallon and the weight of the car. </a:t>
            </a:r>
          </a:p>
        </p:txBody>
      </p:sp>
    </p:spTree>
    <p:extLst>
      <p:ext uri="{BB962C8B-B14F-4D97-AF65-F5344CB8AC3E}">
        <p14:creationId xmlns:p14="http://schemas.microsoft.com/office/powerpoint/2010/main" val="399304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DD77-4201-F747-B2FC-26A3F7B0CA8A}"/>
              </a:ext>
            </a:extLst>
          </p:cNvPr>
          <p:cNvSpPr>
            <a:spLocks noGrp="1"/>
          </p:cNvSpPr>
          <p:nvPr>
            <p:ph type="title"/>
          </p:nvPr>
        </p:nvSpPr>
        <p:spPr>
          <a:xfrm>
            <a:off x="457200" y="0"/>
            <a:ext cx="8229600" cy="1371600"/>
          </a:xfrm>
        </p:spPr>
        <p:txBody>
          <a:bodyPr>
            <a:noAutofit/>
          </a:bodyPr>
          <a:lstStyle/>
          <a:p>
            <a:r>
              <a:rPr lang="en-US" sz="4000" dirty="0"/>
              <a:t>Consider the model: </a:t>
            </a:r>
            <a:br>
              <a:rPr lang="en-US" sz="4000" dirty="0"/>
            </a:br>
            <a:r>
              <a:rPr lang="en-US" sz="4000" dirty="0"/>
              <a:t>mpg versus weight and weight</a:t>
            </a:r>
            <a:r>
              <a:rPr lang="en-US" sz="4000" baseline="30000" dirty="0"/>
              <a:t>2</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6CB4460-67C6-6A4D-BF76-29CD4689CC26}"/>
                  </a:ext>
                </a:extLst>
              </p:cNvPr>
              <p:cNvSpPr txBox="1"/>
              <p:nvPr/>
            </p:nvSpPr>
            <p:spPr>
              <a:xfrm>
                <a:off x="1796913" y="1708144"/>
                <a:ext cx="55501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𝑊𝑒𝑖𝑔h𝑡</m:t>
                          </m:r>
                        </m:e>
                        <m:sup>
                          <m:r>
                            <a:rPr lang="en-US" b="0" i="1" smtClean="0">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𝑊𝑒𝑖𝑔h𝑡</m:t>
                          </m:r>
                        </m:e>
                        <m:sup>
                          <m:r>
                            <a:rPr lang="en-US" b="0" i="1" smtClean="0">
                              <a:latin typeface="Cambria Math" panose="02040503050406030204" pitchFamily="18" charset="0"/>
                            </a:rPr>
                            <m:t>3</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8" name="TextBox 7">
                <a:extLst>
                  <a:ext uri="{FF2B5EF4-FFF2-40B4-BE49-F238E27FC236}">
                    <a16:creationId xmlns:a16="http://schemas.microsoft.com/office/drawing/2014/main" id="{36CB4460-67C6-6A4D-BF76-29CD4689CC26}"/>
                  </a:ext>
                </a:extLst>
              </p:cNvPr>
              <p:cNvSpPr txBox="1">
                <a:spLocks noRot="1" noChangeAspect="1" noMove="1" noResize="1" noEditPoints="1" noAdjustHandles="1" noChangeArrowheads="1" noChangeShapeType="1" noTextEdit="1"/>
              </p:cNvSpPr>
              <p:nvPr/>
            </p:nvSpPr>
            <p:spPr>
              <a:xfrm>
                <a:off x="1796913" y="1708144"/>
                <a:ext cx="5550174" cy="276999"/>
              </a:xfrm>
              <a:prstGeom prst="rect">
                <a:avLst/>
              </a:prstGeom>
              <a:blipFill>
                <a:blip r:embed="rId2"/>
                <a:stretch>
                  <a:fillRect l="-228" b="-39130"/>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04BDB09-932A-7D4D-9495-23576F2CD27C}"/>
              </a:ext>
            </a:extLst>
          </p:cNvPr>
          <p:cNvSpPr/>
          <p:nvPr/>
        </p:nvSpPr>
        <p:spPr>
          <a:xfrm>
            <a:off x="4495800" y="2209800"/>
            <a:ext cx="4572000" cy="738664"/>
          </a:xfrm>
          <a:prstGeom prst="rect">
            <a:avLst/>
          </a:prstGeom>
        </p:spPr>
        <p:txBody>
          <a:bodyPr>
            <a:spAutoFit/>
          </a:bodyPr>
          <a:lstStyle/>
          <a:p>
            <a:r>
              <a:rPr lang="en-US" sz="1400" dirty="0"/>
              <a:t>mtcars3 = </a:t>
            </a:r>
            <a:r>
              <a:rPr lang="en-US" sz="1400" dirty="0" err="1"/>
              <a:t>mtcars</a:t>
            </a:r>
            <a:r>
              <a:rPr lang="en-US" sz="1400" dirty="0"/>
              <a:t> %&gt;% mutate(wt2 = wt^2, wt3 = wt^3)</a:t>
            </a:r>
          </a:p>
          <a:p>
            <a:r>
              <a:rPr lang="en-US" sz="1400" dirty="0"/>
              <a:t>fit = </a:t>
            </a:r>
            <a:r>
              <a:rPr lang="en-US" sz="1400" dirty="0" err="1"/>
              <a:t>lm</a:t>
            </a:r>
            <a:r>
              <a:rPr lang="en-US" sz="1400" dirty="0"/>
              <a:t>(mpg~wt+wt2, mtcars3)</a:t>
            </a:r>
          </a:p>
          <a:p>
            <a:r>
              <a:rPr lang="en-US" sz="1400" dirty="0"/>
              <a:t>summary(fit)</a:t>
            </a:r>
          </a:p>
        </p:txBody>
      </p:sp>
      <p:pic>
        <p:nvPicPr>
          <p:cNvPr id="3" name="Picture 2">
            <a:extLst>
              <a:ext uri="{FF2B5EF4-FFF2-40B4-BE49-F238E27FC236}">
                <a16:creationId xmlns:a16="http://schemas.microsoft.com/office/drawing/2014/main" id="{A25D649B-C6BD-0B4D-BBE5-ACD0F5D105D2}"/>
              </a:ext>
            </a:extLst>
          </p:cNvPr>
          <p:cNvPicPr>
            <a:picLocks noChangeAspect="1"/>
          </p:cNvPicPr>
          <p:nvPr/>
        </p:nvPicPr>
        <p:blipFill>
          <a:blip r:embed="rId3"/>
          <a:stretch>
            <a:fillRect/>
          </a:stretch>
        </p:blipFill>
        <p:spPr>
          <a:xfrm>
            <a:off x="4527550" y="3124200"/>
            <a:ext cx="4508500" cy="3287858"/>
          </a:xfrm>
          <a:prstGeom prst="rect">
            <a:avLst/>
          </a:prstGeom>
        </p:spPr>
      </p:pic>
      <p:pic>
        <p:nvPicPr>
          <p:cNvPr id="11" name="Picture 10">
            <a:extLst>
              <a:ext uri="{FF2B5EF4-FFF2-40B4-BE49-F238E27FC236}">
                <a16:creationId xmlns:a16="http://schemas.microsoft.com/office/drawing/2014/main" id="{348A1108-D480-8744-8A9A-94484D16D81E}"/>
              </a:ext>
            </a:extLst>
          </p:cNvPr>
          <p:cNvPicPr>
            <a:picLocks noChangeAspect="1"/>
          </p:cNvPicPr>
          <p:nvPr/>
        </p:nvPicPr>
        <p:blipFill rotWithShape="1">
          <a:blip r:embed="rId4"/>
          <a:srcRect r="11950"/>
          <a:stretch/>
        </p:blipFill>
        <p:spPr>
          <a:xfrm>
            <a:off x="457199" y="3295286"/>
            <a:ext cx="3810001" cy="3181714"/>
          </a:xfrm>
          <a:prstGeom prst="rect">
            <a:avLst/>
          </a:prstGeom>
        </p:spPr>
      </p:pic>
      <p:sp>
        <p:nvSpPr>
          <p:cNvPr id="5" name="Rectangle 4">
            <a:extLst>
              <a:ext uri="{FF2B5EF4-FFF2-40B4-BE49-F238E27FC236}">
                <a16:creationId xmlns:a16="http://schemas.microsoft.com/office/drawing/2014/main" id="{F2C1AD0B-97F9-C547-8F13-F2552191F18A}"/>
              </a:ext>
            </a:extLst>
          </p:cNvPr>
          <p:cNvSpPr/>
          <p:nvPr/>
        </p:nvSpPr>
        <p:spPr>
          <a:xfrm>
            <a:off x="76200" y="2161401"/>
            <a:ext cx="4419600" cy="1015663"/>
          </a:xfrm>
          <a:prstGeom prst="rect">
            <a:avLst/>
          </a:prstGeom>
        </p:spPr>
        <p:txBody>
          <a:bodyPr wrap="square">
            <a:spAutoFit/>
          </a:bodyPr>
          <a:lstStyle/>
          <a:p>
            <a:r>
              <a:rPr lang="en-US" sz="1200" dirty="0"/>
              <a:t>mtcars3 = </a:t>
            </a:r>
            <a:r>
              <a:rPr lang="en-US" sz="1200" dirty="0" err="1"/>
              <a:t>mtcars</a:t>
            </a:r>
            <a:r>
              <a:rPr lang="en-US" sz="1200" dirty="0"/>
              <a:t> %&gt;% mutate(wt2 = wt^2, wt3 = wt^3)</a:t>
            </a:r>
          </a:p>
          <a:p>
            <a:r>
              <a:rPr lang="en-US" sz="1200" dirty="0"/>
              <a:t>fit = </a:t>
            </a:r>
            <a:r>
              <a:rPr lang="en-US" sz="1200" dirty="0" err="1"/>
              <a:t>lm</a:t>
            </a:r>
            <a:r>
              <a:rPr lang="en-US" sz="1200" dirty="0"/>
              <a:t>(mpg~wt+wt2+wt3, mtcars3)</a:t>
            </a:r>
          </a:p>
          <a:p>
            <a:r>
              <a:rPr lang="en-US" sz="1200" dirty="0" err="1"/>
              <a:t>preds</a:t>
            </a:r>
            <a:r>
              <a:rPr lang="en-US" sz="1200" dirty="0"/>
              <a:t> = predict(fit)</a:t>
            </a:r>
          </a:p>
          <a:p>
            <a:r>
              <a:rPr lang="en-US" sz="1200" dirty="0" err="1"/>
              <a:t>mtcars</a:t>
            </a:r>
            <a:r>
              <a:rPr lang="en-US" sz="1200" dirty="0"/>
              <a:t> %&gt;% </a:t>
            </a:r>
            <a:r>
              <a:rPr lang="en-US" sz="1200" dirty="0" err="1"/>
              <a:t>ggplot</a:t>
            </a:r>
            <a:r>
              <a:rPr lang="en-US" sz="1200" dirty="0"/>
              <a:t>(</a:t>
            </a:r>
            <a:r>
              <a:rPr lang="en-US" sz="1200" dirty="0" err="1"/>
              <a:t>aes</a:t>
            </a:r>
            <a:r>
              <a:rPr lang="en-US" sz="1200" dirty="0"/>
              <a:t>(x = </a:t>
            </a:r>
            <a:r>
              <a:rPr lang="en-US" sz="1200" dirty="0" err="1"/>
              <a:t>wt</a:t>
            </a:r>
            <a:r>
              <a:rPr lang="en-US" sz="1200" dirty="0"/>
              <a:t>, y = mpg)) + </a:t>
            </a:r>
            <a:r>
              <a:rPr lang="en-US" sz="1200" dirty="0" err="1"/>
              <a:t>geom_point</a:t>
            </a:r>
            <a:r>
              <a:rPr lang="en-US" sz="1200" dirty="0"/>
              <a:t>() +</a:t>
            </a:r>
            <a:r>
              <a:rPr lang="en-US" sz="1200" dirty="0" err="1"/>
              <a:t>geom_line</a:t>
            </a:r>
            <a:r>
              <a:rPr lang="en-US" sz="1200" dirty="0"/>
              <a:t>(data = </a:t>
            </a:r>
            <a:r>
              <a:rPr lang="en-US" sz="1200" dirty="0" err="1"/>
              <a:t>mtcars</a:t>
            </a:r>
            <a:r>
              <a:rPr lang="en-US" sz="1200" dirty="0"/>
              <a:t>, </a:t>
            </a:r>
            <a:r>
              <a:rPr lang="en-US" sz="1200" dirty="0" err="1"/>
              <a:t>aes</a:t>
            </a:r>
            <a:r>
              <a:rPr lang="en-US" sz="1200" dirty="0"/>
              <a:t>( x = </a:t>
            </a:r>
            <a:r>
              <a:rPr lang="en-US" sz="1200" dirty="0" err="1"/>
              <a:t>wt</a:t>
            </a:r>
            <a:r>
              <a:rPr lang="en-US" sz="1200" dirty="0"/>
              <a:t>, y = </a:t>
            </a:r>
            <a:r>
              <a:rPr lang="en-US" sz="1200" dirty="0" err="1"/>
              <a:t>preds</a:t>
            </a:r>
            <a:r>
              <a:rPr lang="en-US" sz="1200" dirty="0"/>
              <a:t>, col = "red"))</a:t>
            </a:r>
          </a:p>
        </p:txBody>
      </p:sp>
    </p:spTree>
    <p:extLst>
      <p:ext uri="{BB962C8B-B14F-4D97-AF65-F5344CB8AC3E}">
        <p14:creationId xmlns:p14="http://schemas.microsoft.com/office/powerpoint/2010/main" val="190996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70795-B9EF-4343-A00D-869A9D1F9303}"/>
              </a:ext>
            </a:extLst>
          </p:cNvPr>
          <p:cNvSpPr>
            <a:spLocks noGrp="1"/>
          </p:cNvSpPr>
          <p:nvPr>
            <p:ph type="title"/>
          </p:nvPr>
        </p:nvSpPr>
        <p:spPr/>
        <p:txBody>
          <a:bodyPr/>
          <a:lstStyle/>
          <a:p>
            <a:r>
              <a:rPr lang="en-US" dirty="0"/>
              <a:t>Recall: mpg versus weight</a:t>
            </a:r>
          </a:p>
        </p:txBody>
      </p:sp>
      <p:sp>
        <p:nvSpPr>
          <p:cNvPr id="11" name="Rectangle 10">
            <a:extLst>
              <a:ext uri="{FF2B5EF4-FFF2-40B4-BE49-F238E27FC236}">
                <a16:creationId xmlns:a16="http://schemas.microsoft.com/office/drawing/2014/main" id="{6A71A50C-BF4E-B046-A474-E99427EC22B2}"/>
              </a:ext>
            </a:extLst>
          </p:cNvPr>
          <p:cNvSpPr/>
          <p:nvPr/>
        </p:nvSpPr>
        <p:spPr>
          <a:xfrm>
            <a:off x="685800" y="2219980"/>
            <a:ext cx="2691863" cy="523220"/>
          </a:xfrm>
          <a:prstGeom prst="rect">
            <a:avLst/>
          </a:prstGeom>
        </p:spPr>
        <p:txBody>
          <a:bodyPr wrap="square">
            <a:spAutoFit/>
          </a:bodyPr>
          <a:lstStyle/>
          <a:p>
            <a:r>
              <a:rPr lang="en-US" sz="1400" dirty="0"/>
              <a:t>fit = </a:t>
            </a:r>
            <a:r>
              <a:rPr lang="en-US" sz="1400" dirty="0" err="1"/>
              <a:t>lm</a:t>
            </a:r>
            <a:r>
              <a:rPr lang="en-US" sz="1400" dirty="0"/>
              <a:t>(mpg~ </a:t>
            </a:r>
            <a:r>
              <a:rPr lang="en-US" sz="1400" dirty="0" err="1"/>
              <a:t>wt</a:t>
            </a:r>
            <a:r>
              <a:rPr lang="en-US" sz="1400" dirty="0"/>
              <a:t>, data = </a:t>
            </a:r>
            <a:r>
              <a:rPr lang="en-US" sz="1400" dirty="0" err="1"/>
              <a:t>mtcars</a:t>
            </a:r>
            <a:r>
              <a:rPr lang="en-US" sz="1400" dirty="0"/>
              <a:t>)</a:t>
            </a:r>
          </a:p>
          <a:p>
            <a:r>
              <a:rPr lang="en-US" sz="1400" dirty="0"/>
              <a:t>summary(fit)</a:t>
            </a:r>
          </a:p>
        </p:txBody>
      </p:sp>
      <p:sp>
        <p:nvSpPr>
          <p:cNvPr id="4" name="TextBox 3">
            <a:extLst>
              <a:ext uri="{FF2B5EF4-FFF2-40B4-BE49-F238E27FC236}">
                <a16:creationId xmlns:a16="http://schemas.microsoft.com/office/drawing/2014/main" id="{3A871757-F9ED-CB4E-A984-F36D0FBCDC76}"/>
              </a:ext>
            </a:extLst>
          </p:cNvPr>
          <p:cNvSpPr txBox="1"/>
          <p:nvPr/>
        </p:nvSpPr>
        <p:spPr>
          <a:xfrm>
            <a:off x="4421252" y="3286325"/>
            <a:ext cx="4494147" cy="1569660"/>
          </a:xfrm>
          <a:prstGeom prst="rect">
            <a:avLst/>
          </a:prstGeom>
          <a:noFill/>
        </p:spPr>
        <p:txBody>
          <a:bodyPr wrap="square" rtlCol="0">
            <a:spAutoFit/>
          </a:bodyPr>
          <a:lstStyle/>
          <a:p>
            <a:r>
              <a:rPr lang="en-US" sz="1600" dirty="0"/>
              <a:t>There not enough evidence to suggest that the slope parameter with respect to the weight variable cubed is not equal to zero (</a:t>
            </a:r>
            <a:r>
              <a:rPr lang="en-US" sz="1600" dirty="0" err="1"/>
              <a:t>pvalue</a:t>
            </a:r>
            <a:r>
              <a:rPr lang="en-US" sz="1600" dirty="0"/>
              <a:t> = .91954).  That is, there is not enough evidence to suggest that there is a cubic relationship between miles per gallon and weight.  </a:t>
            </a:r>
          </a:p>
        </p:txBody>
      </p:sp>
      <p:pic>
        <p:nvPicPr>
          <p:cNvPr id="12" name="Picture 11">
            <a:extLst>
              <a:ext uri="{FF2B5EF4-FFF2-40B4-BE49-F238E27FC236}">
                <a16:creationId xmlns:a16="http://schemas.microsoft.com/office/drawing/2014/main" id="{7B434E4D-12D0-EB4C-900D-7F949BBA152A}"/>
              </a:ext>
            </a:extLst>
          </p:cNvPr>
          <p:cNvPicPr>
            <a:picLocks noChangeAspect="1"/>
          </p:cNvPicPr>
          <p:nvPr/>
        </p:nvPicPr>
        <p:blipFill>
          <a:blip r:embed="rId2"/>
          <a:stretch>
            <a:fillRect/>
          </a:stretch>
        </p:blipFill>
        <p:spPr>
          <a:xfrm>
            <a:off x="257912" y="2755052"/>
            <a:ext cx="4163341" cy="3036148"/>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F9D2698-60E1-1C4A-8069-BF5F97E54148}"/>
                  </a:ext>
                </a:extLst>
              </p:cNvPr>
              <p:cNvSpPr txBox="1"/>
              <p:nvPr/>
            </p:nvSpPr>
            <p:spPr>
              <a:xfrm>
                <a:off x="1796913" y="1708144"/>
                <a:ext cx="55501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𝑊𝑒𝑖𝑔h𝑡</m:t>
                          </m:r>
                        </m:e>
                        <m:sup>
                          <m:r>
                            <a:rPr lang="en-US" b="0" i="1" smtClean="0">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𝑊𝑒𝑖𝑔h𝑡</m:t>
                          </m:r>
                        </m:e>
                        <m:sup>
                          <m:r>
                            <a:rPr lang="en-US" b="0" i="1" smtClean="0">
                              <a:latin typeface="Cambria Math" panose="02040503050406030204" pitchFamily="18" charset="0"/>
                            </a:rPr>
                            <m:t>3</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16" name="TextBox 15">
                <a:extLst>
                  <a:ext uri="{FF2B5EF4-FFF2-40B4-BE49-F238E27FC236}">
                    <a16:creationId xmlns:a16="http://schemas.microsoft.com/office/drawing/2014/main" id="{2F9D2698-60E1-1C4A-8069-BF5F97E54148}"/>
                  </a:ext>
                </a:extLst>
              </p:cNvPr>
              <p:cNvSpPr txBox="1">
                <a:spLocks noRot="1" noChangeAspect="1" noMove="1" noResize="1" noEditPoints="1" noAdjustHandles="1" noChangeArrowheads="1" noChangeShapeType="1" noTextEdit="1"/>
              </p:cNvSpPr>
              <p:nvPr/>
            </p:nvSpPr>
            <p:spPr>
              <a:xfrm>
                <a:off x="1796913" y="1708144"/>
                <a:ext cx="5550174" cy="276999"/>
              </a:xfrm>
              <a:prstGeom prst="rect">
                <a:avLst/>
              </a:prstGeom>
              <a:blipFill>
                <a:blip r:embed="rId3"/>
                <a:stretch>
                  <a:fillRect l="-228"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B980D0A-6565-E848-849A-34334C98A985}"/>
                  </a:ext>
                </a:extLst>
              </p:cNvPr>
              <p:cNvSpPr txBox="1"/>
              <p:nvPr/>
            </p:nvSpPr>
            <p:spPr>
              <a:xfrm>
                <a:off x="5867400" y="2671435"/>
                <a:ext cx="1161162"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𝐴</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3</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m:oMathPara>
                </a14:m>
                <a:endParaRPr lang="en-US" dirty="0"/>
              </a:p>
            </p:txBody>
          </p:sp>
        </mc:Choice>
        <mc:Fallback xmlns="">
          <p:sp>
            <p:nvSpPr>
              <p:cNvPr id="17" name="TextBox 16">
                <a:extLst>
                  <a:ext uri="{FF2B5EF4-FFF2-40B4-BE49-F238E27FC236}">
                    <a16:creationId xmlns:a16="http://schemas.microsoft.com/office/drawing/2014/main" id="{0B980D0A-6565-E848-849A-34334C98A985}"/>
                  </a:ext>
                </a:extLst>
              </p:cNvPr>
              <p:cNvSpPr txBox="1">
                <a:spLocks noRot="1" noChangeAspect="1" noMove="1" noResize="1" noEditPoints="1" noAdjustHandles="1" noChangeArrowheads="1" noChangeShapeType="1" noTextEdit="1"/>
              </p:cNvSpPr>
              <p:nvPr/>
            </p:nvSpPr>
            <p:spPr>
              <a:xfrm>
                <a:off x="5867400" y="2671435"/>
                <a:ext cx="1161162" cy="553998"/>
              </a:xfrm>
              <a:prstGeom prst="rect">
                <a:avLst/>
              </a:prstGeom>
              <a:blipFill>
                <a:blip r:embed="rId4"/>
                <a:stretch>
                  <a:fillRect l="-2174" r="-2174" b="-17778"/>
                </a:stretch>
              </a:blipFill>
            </p:spPr>
            <p:txBody>
              <a:bodyPr/>
              <a:lstStyle/>
              <a:p>
                <a:r>
                  <a:rPr lang="en-US">
                    <a:noFill/>
                  </a:rPr>
                  <a:t> </a:t>
                </a:r>
              </a:p>
            </p:txBody>
          </p:sp>
        </mc:Fallback>
      </mc:AlternateContent>
    </p:spTree>
    <p:extLst>
      <p:ext uri="{BB962C8B-B14F-4D97-AF65-F5344CB8AC3E}">
        <p14:creationId xmlns:p14="http://schemas.microsoft.com/office/powerpoint/2010/main" val="256497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0470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t>Extensions Adding Predictors / MLR</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0594645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DD77-4201-F747-B2FC-26A3F7B0CA8A}"/>
              </a:ext>
            </a:extLst>
          </p:cNvPr>
          <p:cNvSpPr>
            <a:spLocks noGrp="1"/>
          </p:cNvSpPr>
          <p:nvPr>
            <p:ph type="title"/>
          </p:nvPr>
        </p:nvSpPr>
        <p:spPr>
          <a:xfrm>
            <a:off x="457200" y="76200"/>
            <a:ext cx="8229600" cy="1295400"/>
          </a:xfrm>
        </p:spPr>
        <p:txBody>
          <a:bodyPr>
            <a:normAutofit fontScale="90000"/>
          </a:bodyPr>
          <a:lstStyle/>
          <a:p>
            <a:r>
              <a:rPr lang="en-US" dirty="0"/>
              <a:t>Example: </a:t>
            </a:r>
            <a:br>
              <a:rPr lang="en-US" dirty="0"/>
            </a:br>
            <a:r>
              <a:rPr lang="en-US" dirty="0"/>
              <a:t>MPG v. Weight and Horsepower</a:t>
            </a:r>
          </a:p>
        </p:txBody>
      </p:sp>
      <p:sp>
        <p:nvSpPr>
          <p:cNvPr id="4" name="Rectangle 3">
            <a:extLst>
              <a:ext uri="{FF2B5EF4-FFF2-40B4-BE49-F238E27FC236}">
                <a16:creationId xmlns:a16="http://schemas.microsoft.com/office/drawing/2014/main" id="{41F091EE-28E4-2049-A3E9-1180FCC0A2E0}"/>
              </a:ext>
            </a:extLst>
          </p:cNvPr>
          <p:cNvSpPr/>
          <p:nvPr/>
        </p:nvSpPr>
        <p:spPr>
          <a:xfrm>
            <a:off x="2819400" y="2357752"/>
            <a:ext cx="2750916" cy="461665"/>
          </a:xfrm>
          <a:prstGeom prst="rect">
            <a:avLst/>
          </a:prstGeom>
        </p:spPr>
        <p:txBody>
          <a:bodyPr wrap="square">
            <a:spAutoFit/>
          </a:bodyPr>
          <a:lstStyle/>
          <a:p>
            <a:r>
              <a:rPr lang="en-US" sz="1200" dirty="0"/>
              <a:t>fit = </a:t>
            </a:r>
            <a:r>
              <a:rPr lang="en-US" sz="1200" dirty="0" err="1"/>
              <a:t>lm</a:t>
            </a:r>
            <a:r>
              <a:rPr lang="en-US" sz="1200" dirty="0"/>
              <a:t>(mpg ~ </a:t>
            </a:r>
            <a:r>
              <a:rPr lang="en-US" sz="1200" dirty="0" err="1"/>
              <a:t>wt</a:t>
            </a:r>
            <a:r>
              <a:rPr lang="en-US" sz="1200" dirty="0"/>
              <a:t> + </a:t>
            </a:r>
            <a:r>
              <a:rPr lang="en-US" sz="1200" dirty="0" err="1"/>
              <a:t>ht</a:t>
            </a:r>
            <a:r>
              <a:rPr lang="en-US" sz="1200" dirty="0"/>
              <a:t>, data = </a:t>
            </a:r>
            <a:r>
              <a:rPr lang="en-US" sz="1200" dirty="0" err="1"/>
              <a:t>mtcars</a:t>
            </a:r>
            <a:r>
              <a:rPr lang="en-US" sz="1200" dirty="0"/>
              <a:t>)</a:t>
            </a:r>
          </a:p>
          <a:p>
            <a:r>
              <a:rPr lang="en-US" sz="1200" dirty="0"/>
              <a:t>summary(fit)</a:t>
            </a:r>
          </a:p>
        </p:txBody>
      </p:sp>
      <p:pic>
        <p:nvPicPr>
          <p:cNvPr id="3" name="Picture 2">
            <a:extLst>
              <a:ext uri="{FF2B5EF4-FFF2-40B4-BE49-F238E27FC236}">
                <a16:creationId xmlns:a16="http://schemas.microsoft.com/office/drawing/2014/main" id="{59287D42-E3FC-6B49-9A61-4A8E8A5EE25F}"/>
              </a:ext>
            </a:extLst>
          </p:cNvPr>
          <p:cNvPicPr>
            <a:picLocks noChangeAspect="1"/>
          </p:cNvPicPr>
          <p:nvPr/>
        </p:nvPicPr>
        <p:blipFill>
          <a:blip r:embed="rId2"/>
          <a:stretch>
            <a:fillRect/>
          </a:stretch>
        </p:blipFill>
        <p:spPr>
          <a:xfrm>
            <a:off x="2329621" y="3174063"/>
            <a:ext cx="4658810" cy="32004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1FDF94-8EDB-2F47-91F8-EBF38EC325CB}"/>
                  </a:ext>
                </a:extLst>
              </p:cNvPr>
              <p:cNvSpPr txBox="1"/>
              <p:nvPr/>
            </p:nvSpPr>
            <p:spPr>
              <a:xfrm>
                <a:off x="2383852" y="1708144"/>
                <a:ext cx="45503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𝐻𝑜𝑟𝑠𝑒𝑃𝑜𝑤𝑒𝑟</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7" name="TextBox 6">
                <a:extLst>
                  <a:ext uri="{FF2B5EF4-FFF2-40B4-BE49-F238E27FC236}">
                    <a16:creationId xmlns:a16="http://schemas.microsoft.com/office/drawing/2014/main" id="{E31FDF94-8EDB-2F47-91F8-EBF38EC325CB}"/>
                  </a:ext>
                </a:extLst>
              </p:cNvPr>
              <p:cNvSpPr txBox="1">
                <a:spLocks noRot="1" noChangeAspect="1" noMove="1" noResize="1" noEditPoints="1" noAdjustHandles="1" noChangeArrowheads="1" noChangeShapeType="1" noTextEdit="1"/>
              </p:cNvSpPr>
              <p:nvPr/>
            </p:nvSpPr>
            <p:spPr>
              <a:xfrm>
                <a:off x="2383852" y="1708144"/>
                <a:ext cx="4550348" cy="276999"/>
              </a:xfrm>
              <a:prstGeom prst="rect">
                <a:avLst/>
              </a:prstGeom>
              <a:blipFill>
                <a:blip r:embed="rId3"/>
                <a:stretch>
                  <a:fillRect l="-557" b="-39130"/>
                </a:stretch>
              </a:blipFill>
            </p:spPr>
            <p:txBody>
              <a:bodyPr/>
              <a:lstStyle/>
              <a:p>
                <a:r>
                  <a:rPr lang="en-US">
                    <a:noFill/>
                  </a:rPr>
                  <a:t> </a:t>
                </a:r>
              </a:p>
            </p:txBody>
          </p:sp>
        </mc:Fallback>
      </mc:AlternateContent>
    </p:spTree>
    <p:extLst>
      <p:ext uri="{BB962C8B-B14F-4D97-AF65-F5344CB8AC3E}">
        <p14:creationId xmlns:p14="http://schemas.microsoft.com/office/powerpoint/2010/main" val="215009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EACF6-F7FA-7B46-AA95-70A8125A30C5}"/>
              </a:ext>
            </a:extLst>
          </p:cNvPr>
          <p:cNvSpPr>
            <a:spLocks noGrp="1"/>
          </p:cNvSpPr>
          <p:nvPr>
            <p:ph type="title"/>
          </p:nvPr>
        </p:nvSpPr>
        <p:spPr/>
        <p:txBody>
          <a:bodyPr>
            <a:normAutofit fontScale="90000"/>
          </a:bodyPr>
          <a:lstStyle/>
          <a:p>
            <a:r>
              <a:rPr lang="en-US" dirty="0"/>
              <a:t>Example: </a:t>
            </a:r>
            <a:br>
              <a:rPr lang="en-US" dirty="0"/>
            </a:br>
            <a:r>
              <a:rPr lang="en-US" dirty="0"/>
              <a:t>MPG v. Weight and Horsepower</a:t>
            </a:r>
          </a:p>
        </p:txBody>
      </p:sp>
      <p:pic>
        <p:nvPicPr>
          <p:cNvPr id="4" name="Picture 3">
            <a:extLst>
              <a:ext uri="{FF2B5EF4-FFF2-40B4-BE49-F238E27FC236}">
                <a16:creationId xmlns:a16="http://schemas.microsoft.com/office/drawing/2014/main" id="{A1940CD2-FB50-FD41-8CAC-C3CF5F81CC85}"/>
              </a:ext>
            </a:extLst>
          </p:cNvPr>
          <p:cNvPicPr>
            <a:picLocks noChangeAspect="1"/>
          </p:cNvPicPr>
          <p:nvPr/>
        </p:nvPicPr>
        <p:blipFill>
          <a:blip r:embed="rId2"/>
          <a:stretch>
            <a:fillRect/>
          </a:stretch>
        </p:blipFill>
        <p:spPr>
          <a:xfrm>
            <a:off x="4468666" y="2514600"/>
            <a:ext cx="4218134" cy="3124200"/>
          </a:xfrm>
          <a:prstGeom prst="rect">
            <a:avLst/>
          </a:prstGeom>
        </p:spPr>
      </p:pic>
      <p:pic>
        <p:nvPicPr>
          <p:cNvPr id="5" name="Picture 4">
            <a:extLst>
              <a:ext uri="{FF2B5EF4-FFF2-40B4-BE49-F238E27FC236}">
                <a16:creationId xmlns:a16="http://schemas.microsoft.com/office/drawing/2014/main" id="{8022429C-2BF8-DE44-B087-761E977CB120}"/>
              </a:ext>
            </a:extLst>
          </p:cNvPr>
          <p:cNvPicPr>
            <a:picLocks noChangeAspect="1"/>
          </p:cNvPicPr>
          <p:nvPr/>
        </p:nvPicPr>
        <p:blipFill>
          <a:blip r:embed="rId3"/>
          <a:stretch>
            <a:fillRect/>
          </a:stretch>
        </p:blipFill>
        <p:spPr>
          <a:xfrm>
            <a:off x="196850" y="2514600"/>
            <a:ext cx="4273757" cy="31242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44DEB8-0D55-2F45-8807-0EA29E039ADA}"/>
                  </a:ext>
                </a:extLst>
              </p:cNvPr>
              <p:cNvSpPr txBox="1"/>
              <p:nvPr/>
            </p:nvSpPr>
            <p:spPr>
              <a:xfrm>
                <a:off x="2383852" y="1708144"/>
                <a:ext cx="45503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𝐻𝑜𝑟𝑠𝑒𝑃𝑜𝑤𝑒𝑟</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6" name="TextBox 5">
                <a:extLst>
                  <a:ext uri="{FF2B5EF4-FFF2-40B4-BE49-F238E27FC236}">
                    <a16:creationId xmlns:a16="http://schemas.microsoft.com/office/drawing/2014/main" id="{1944DEB8-0D55-2F45-8807-0EA29E039ADA}"/>
                  </a:ext>
                </a:extLst>
              </p:cNvPr>
              <p:cNvSpPr txBox="1">
                <a:spLocks noRot="1" noChangeAspect="1" noMove="1" noResize="1" noEditPoints="1" noAdjustHandles="1" noChangeArrowheads="1" noChangeShapeType="1" noTextEdit="1"/>
              </p:cNvSpPr>
              <p:nvPr/>
            </p:nvSpPr>
            <p:spPr>
              <a:xfrm>
                <a:off x="2383852" y="1708144"/>
                <a:ext cx="4550348" cy="276999"/>
              </a:xfrm>
              <a:prstGeom prst="rect">
                <a:avLst/>
              </a:prstGeom>
              <a:blipFill>
                <a:blip r:embed="rId4"/>
                <a:stretch>
                  <a:fillRect l="-557" b="-39130"/>
                </a:stretch>
              </a:blipFill>
            </p:spPr>
            <p:txBody>
              <a:bodyPr/>
              <a:lstStyle/>
              <a:p>
                <a:r>
                  <a:rPr lang="en-US">
                    <a:noFill/>
                  </a:rPr>
                  <a:t> </a:t>
                </a:r>
              </a:p>
            </p:txBody>
          </p:sp>
        </mc:Fallback>
      </mc:AlternateContent>
    </p:spTree>
    <p:extLst>
      <p:ext uri="{BB962C8B-B14F-4D97-AF65-F5344CB8AC3E}">
        <p14:creationId xmlns:p14="http://schemas.microsoft.com/office/powerpoint/2010/main" val="16783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DD77-4201-F747-B2FC-26A3F7B0CA8A}"/>
              </a:ext>
            </a:extLst>
          </p:cNvPr>
          <p:cNvSpPr>
            <a:spLocks noGrp="1"/>
          </p:cNvSpPr>
          <p:nvPr>
            <p:ph type="title"/>
          </p:nvPr>
        </p:nvSpPr>
        <p:spPr>
          <a:xfrm>
            <a:off x="457200" y="76200"/>
            <a:ext cx="8229600" cy="1295400"/>
          </a:xfrm>
        </p:spPr>
        <p:txBody>
          <a:bodyPr>
            <a:normAutofit fontScale="90000"/>
          </a:bodyPr>
          <a:lstStyle/>
          <a:p>
            <a:r>
              <a:rPr lang="en-US" dirty="0"/>
              <a:t>Example: </a:t>
            </a:r>
            <a:br>
              <a:rPr lang="en-US" dirty="0"/>
            </a:br>
            <a:r>
              <a:rPr lang="en-US" dirty="0"/>
              <a:t>MPG v. Weight and Horsepower</a:t>
            </a:r>
          </a:p>
        </p:txBody>
      </p:sp>
      <p:sp>
        <p:nvSpPr>
          <p:cNvPr id="4" name="Rectangle 3">
            <a:extLst>
              <a:ext uri="{FF2B5EF4-FFF2-40B4-BE49-F238E27FC236}">
                <a16:creationId xmlns:a16="http://schemas.microsoft.com/office/drawing/2014/main" id="{41F091EE-28E4-2049-A3E9-1180FCC0A2E0}"/>
              </a:ext>
            </a:extLst>
          </p:cNvPr>
          <p:cNvSpPr/>
          <p:nvPr/>
        </p:nvSpPr>
        <p:spPr>
          <a:xfrm>
            <a:off x="153641" y="2357735"/>
            <a:ext cx="2750916" cy="461665"/>
          </a:xfrm>
          <a:prstGeom prst="rect">
            <a:avLst/>
          </a:prstGeom>
        </p:spPr>
        <p:txBody>
          <a:bodyPr wrap="square">
            <a:spAutoFit/>
          </a:bodyPr>
          <a:lstStyle/>
          <a:p>
            <a:r>
              <a:rPr lang="en-US" sz="1200" dirty="0"/>
              <a:t>fit = </a:t>
            </a:r>
            <a:r>
              <a:rPr lang="en-US" sz="1200" dirty="0" err="1"/>
              <a:t>lm</a:t>
            </a:r>
            <a:r>
              <a:rPr lang="en-US" sz="1200" dirty="0"/>
              <a:t>(mpg ~ </a:t>
            </a:r>
            <a:r>
              <a:rPr lang="en-US" sz="1200" dirty="0" err="1"/>
              <a:t>wt</a:t>
            </a:r>
            <a:r>
              <a:rPr lang="en-US" sz="1200" dirty="0"/>
              <a:t> + </a:t>
            </a:r>
            <a:r>
              <a:rPr lang="en-US" sz="1200" dirty="0" err="1"/>
              <a:t>ht</a:t>
            </a:r>
            <a:r>
              <a:rPr lang="en-US" sz="1200" dirty="0"/>
              <a:t>, data = </a:t>
            </a:r>
            <a:r>
              <a:rPr lang="en-US" sz="1200" dirty="0" err="1"/>
              <a:t>mtcars</a:t>
            </a:r>
            <a:r>
              <a:rPr lang="en-US" sz="1200" dirty="0"/>
              <a:t>)</a:t>
            </a:r>
          </a:p>
          <a:p>
            <a:r>
              <a:rPr lang="en-US" sz="1200" dirty="0"/>
              <a:t>summary(fit)</a:t>
            </a:r>
          </a:p>
        </p:txBody>
      </p:sp>
      <p:pic>
        <p:nvPicPr>
          <p:cNvPr id="3" name="Picture 2">
            <a:extLst>
              <a:ext uri="{FF2B5EF4-FFF2-40B4-BE49-F238E27FC236}">
                <a16:creationId xmlns:a16="http://schemas.microsoft.com/office/drawing/2014/main" id="{59287D42-E3FC-6B49-9A61-4A8E8A5EE25F}"/>
              </a:ext>
            </a:extLst>
          </p:cNvPr>
          <p:cNvPicPr>
            <a:picLocks noChangeAspect="1"/>
          </p:cNvPicPr>
          <p:nvPr/>
        </p:nvPicPr>
        <p:blipFill>
          <a:blip r:embed="rId2"/>
          <a:stretch>
            <a:fillRect/>
          </a:stretch>
        </p:blipFill>
        <p:spPr>
          <a:xfrm>
            <a:off x="152400" y="3048000"/>
            <a:ext cx="4658810" cy="32004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1FDF94-8EDB-2F47-91F8-EBF38EC325CB}"/>
                  </a:ext>
                </a:extLst>
              </p:cNvPr>
              <p:cNvSpPr txBox="1"/>
              <p:nvPr/>
            </p:nvSpPr>
            <p:spPr>
              <a:xfrm>
                <a:off x="2383852" y="1708144"/>
                <a:ext cx="45503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𝐻𝑜𝑟𝑠𝑒𝑃𝑜𝑤𝑒𝑟</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7" name="TextBox 6">
                <a:extLst>
                  <a:ext uri="{FF2B5EF4-FFF2-40B4-BE49-F238E27FC236}">
                    <a16:creationId xmlns:a16="http://schemas.microsoft.com/office/drawing/2014/main" id="{E31FDF94-8EDB-2F47-91F8-EBF38EC325CB}"/>
                  </a:ext>
                </a:extLst>
              </p:cNvPr>
              <p:cNvSpPr txBox="1">
                <a:spLocks noRot="1" noChangeAspect="1" noMove="1" noResize="1" noEditPoints="1" noAdjustHandles="1" noChangeArrowheads="1" noChangeShapeType="1" noTextEdit="1"/>
              </p:cNvSpPr>
              <p:nvPr/>
            </p:nvSpPr>
            <p:spPr>
              <a:xfrm>
                <a:off x="2383852" y="1708144"/>
                <a:ext cx="4550348" cy="276999"/>
              </a:xfrm>
              <a:prstGeom prst="rect">
                <a:avLst/>
              </a:prstGeom>
              <a:blipFill>
                <a:blip r:embed="rId3"/>
                <a:stretch>
                  <a:fillRect l="-557"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A8471BE-4D7B-7543-83D9-98360EB814B4}"/>
                  </a:ext>
                </a:extLst>
              </p:cNvPr>
              <p:cNvSpPr txBox="1"/>
              <p:nvPr/>
            </p:nvSpPr>
            <p:spPr>
              <a:xfrm>
                <a:off x="6021453" y="2285505"/>
                <a:ext cx="1161162"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𝐴</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m:oMathPara>
                </a14:m>
                <a:endParaRPr lang="en-US" dirty="0"/>
              </a:p>
            </p:txBody>
          </p:sp>
        </mc:Choice>
        <mc:Fallback xmlns="">
          <p:sp>
            <p:nvSpPr>
              <p:cNvPr id="8" name="TextBox 7">
                <a:extLst>
                  <a:ext uri="{FF2B5EF4-FFF2-40B4-BE49-F238E27FC236}">
                    <a16:creationId xmlns:a16="http://schemas.microsoft.com/office/drawing/2014/main" id="{FA8471BE-4D7B-7543-83D9-98360EB814B4}"/>
                  </a:ext>
                </a:extLst>
              </p:cNvPr>
              <p:cNvSpPr txBox="1">
                <a:spLocks noRot="1" noChangeAspect="1" noMove="1" noResize="1" noEditPoints="1" noAdjustHandles="1" noChangeArrowheads="1" noChangeShapeType="1" noTextEdit="1"/>
              </p:cNvSpPr>
              <p:nvPr/>
            </p:nvSpPr>
            <p:spPr>
              <a:xfrm>
                <a:off x="6021453" y="2285505"/>
                <a:ext cx="1161162" cy="553998"/>
              </a:xfrm>
              <a:prstGeom prst="rect">
                <a:avLst/>
              </a:prstGeom>
              <a:blipFill>
                <a:blip r:embed="rId4"/>
                <a:stretch>
                  <a:fillRect l="-2151" t="-2273" r="-1075"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604D2C4-77B5-CD49-B185-D388CC80737B}"/>
                  </a:ext>
                </a:extLst>
              </p:cNvPr>
              <p:cNvSpPr txBox="1"/>
              <p:nvPr/>
            </p:nvSpPr>
            <p:spPr>
              <a:xfrm>
                <a:off x="6021453" y="4170402"/>
                <a:ext cx="1161162"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𝐴</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m:oMathPara>
                </a14:m>
                <a:endParaRPr lang="en-US" dirty="0"/>
              </a:p>
            </p:txBody>
          </p:sp>
        </mc:Choice>
        <mc:Fallback xmlns="">
          <p:sp>
            <p:nvSpPr>
              <p:cNvPr id="9" name="TextBox 8">
                <a:extLst>
                  <a:ext uri="{FF2B5EF4-FFF2-40B4-BE49-F238E27FC236}">
                    <a16:creationId xmlns:a16="http://schemas.microsoft.com/office/drawing/2014/main" id="{9604D2C4-77B5-CD49-B185-D388CC80737B}"/>
                  </a:ext>
                </a:extLst>
              </p:cNvPr>
              <p:cNvSpPr txBox="1">
                <a:spLocks noRot="1" noChangeAspect="1" noMove="1" noResize="1" noEditPoints="1" noAdjustHandles="1" noChangeArrowheads="1" noChangeShapeType="1" noTextEdit="1"/>
              </p:cNvSpPr>
              <p:nvPr/>
            </p:nvSpPr>
            <p:spPr>
              <a:xfrm>
                <a:off x="6021453" y="4170402"/>
                <a:ext cx="1161162" cy="553998"/>
              </a:xfrm>
              <a:prstGeom prst="rect">
                <a:avLst/>
              </a:prstGeom>
              <a:blipFill>
                <a:blip r:embed="rId5"/>
                <a:stretch>
                  <a:fillRect l="-2151" r="-2151" b="-17778"/>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FF3F50D-D82B-4A49-BA6D-D09A2B194671}"/>
              </a:ext>
            </a:extLst>
          </p:cNvPr>
          <p:cNvSpPr txBox="1"/>
          <p:nvPr/>
        </p:nvSpPr>
        <p:spPr>
          <a:xfrm>
            <a:off x="4953000" y="2934076"/>
            <a:ext cx="4114800" cy="1077218"/>
          </a:xfrm>
          <a:prstGeom prst="rect">
            <a:avLst/>
          </a:prstGeom>
          <a:noFill/>
        </p:spPr>
        <p:txBody>
          <a:bodyPr wrap="square" rtlCol="0">
            <a:spAutoFit/>
          </a:bodyPr>
          <a:lstStyle/>
          <a:p>
            <a:r>
              <a:rPr lang="en-US" sz="1600" dirty="0"/>
              <a:t>There is overwhelming evidence to suggest that the slope parameter with respect to the weight variable is not equal to zero (</a:t>
            </a:r>
            <a:r>
              <a:rPr lang="en-US" sz="1600" dirty="0" err="1"/>
              <a:t>pvalue</a:t>
            </a:r>
            <a:r>
              <a:rPr lang="en-US" sz="1600" dirty="0"/>
              <a:t> &lt; .00001).  Our best estimate is -3.878</a:t>
            </a:r>
          </a:p>
        </p:txBody>
      </p:sp>
      <p:sp>
        <p:nvSpPr>
          <p:cNvPr id="11" name="TextBox 10">
            <a:extLst>
              <a:ext uri="{FF2B5EF4-FFF2-40B4-BE49-F238E27FC236}">
                <a16:creationId xmlns:a16="http://schemas.microsoft.com/office/drawing/2014/main" id="{5A5E73DE-1539-5845-96E0-39A8F3987252}"/>
              </a:ext>
            </a:extLst>
          </p:cNvPr>
          <p:cNvSpPr txBox="1"/>
          <p:nvPr/>
        </p:nvSpPr>
        <p:spPr>
          <a:xfrm>
            <a:off x="4953000" y="4883508"/>
            <a:ext cx="4114800" cy="1323439"/>
          </a:xfrm>
          <a:prstGeom prst="rect">
            <a:avLst/>
          </a:prstGeom>
          <a:noFill/>
        </p:spPr>
        <p:txBody>
          <a:bodyPr wrap="square" rtlCol="0">
            <a:spAutoFit/>
          </a:bodyPr>
          <a:lstStyle/>
          <a:p>
            <a:r>
              <a:rPr lang="en-US" sz="1600" dirty="0"/>
              <a:t>There is overwhelming evidence to suggest that the slope parameter with respect to the horse power variable is not equal to zero (</a:t>
            </a:r>
            <a:r>
              <a:rPr lang="en-US" sz="1600" dirty="0" err="1"/>
              <a:t>pvalue</a:t>
            </a:r>
            <a:r>
              <a:rPr lang="en-US" sz="1600" dirty="0"/>
              <a:t> &lt; .00001).  </a:t>
            </a:r>
          </a:p>
          <a:p>
            <a:r>
              <a:rPr lang="en-US" sz="1600" dirty="0"/>
              <a:t>Our best estimate is -.03177</a:t>
            </a:r>
          </a:p>
        </p:txBody>
      </p:sp>
    </p:spTree>
    <p:extLst>
      <p:ext uri="{BB962C8B-B14F-4D97-AF65-F5344CB8AC3E}">
        <p14:creationId xmlns:p14="http://schemas.microsoft.com/office/powerpoint/2010/main" val="166068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DD77-4201-F747-B2FC-26A3F7B0CA8A}"/>
              </a:ext>
            </a:extLst>
          </p:cNvPr>
          <p:cNvSpPr>
            <a:spLocks noGrp="1"/>
          </p:cNvSpPr>
          <p:nvPr>
            <p:ph type="title"/>
          </p:nvPr>
        </p:nvSpPr>
        <p:spPr>
          <a:xfrm>
            <a:off x="457200" y="76200"/>
            <a:ext cx="8229600" cy="1295400"/>
          </a:xfrm>
        </p:spPr>
        <p:txBody>
          <a:bodyPr>
            <a:normAutofit fontScale="90000"/>
          </a:bodyPr>
          <a:lstStyle/>
          <a:p>
            <a:r>
              <a:rPr lang="en-US" dirty="0"/>
              <a:t>Example: </a:t>
            </a:r>
            <a:br>
              <a:rPr lang="en-US" dirty="0"/>
            </a:br>
            <a:r>
              <a:rPr lang="en-US" dirty="0"/>
              <a:t>MPG v. Weight and Horsepower</a:t>
            </a:r>
          </a:p>
        </p:txBody>
      </p:sp>
      <p:sp>
        <p:nvSpPr>
          <p:cNvPr id="4" name="Rectangle 3">
            <a:extLst>
              <a:ext uri="{FF2B5EF4-FFF2-40B4-BE49-F238E27FC236}">
                <a16:creationId xmlns:a16="http://schemas.microsoft.com/office/drawing/2014/main" id="{41F091EE-28E4-2049-A3E9-1180FCC0A2E0}"/>
              </a:ext>
            </a:extLst>
          </p:cNvPr>
          <p:cNvSpPr/>
          <p:nvPr/>
        </p:nvSpPr>
        <p:spPr>
          <a:xfrm>
            <a:off x="153641" y="2357735"/>
            <a:ext cx="2750916" cy="461665"/>
          </a:xfrm>
          <a:prstGeom prst="rect">
            <a:avLst/>
          </a:prstGeom>
        </p:spPr>
        <p:txBody>
          <a:bodyPr wrap="square">
            <a:spAutoFit/>
          </a:bodyPr>
          <a:lstStyle/>
          <a:p>
            <a:r>
              <a:rPr lang="en-US" sz="1200" dirty="0"/>
              <a:t>fit = </a:t>
            </a:r>
            <a:r>
              <a:rPr lang="en-US" sz="1200" dirty="0" err="1"/>
              <a:t>lm</a:t>
            </a:r>
            <a:r>
              <a:rPr lang="en-US" sz="1200" dirty="0"/>
              <a:t>(mpg ~ </a:t>
            </a:r>
            <a:r>
              <a:rPr lang="en-US" sz="1200" dirty="0" err="1"/>
              <a:t>wt</a:t>
            </a:r>
            <a:r>
              <a:rPr lang="en-US" sz="1200" dirty="0"/>
              <a:t> + </a:t>
            </a:r>
            <a:r>
              <a:rPr lang="en-US" sz="1200" dirty="0" err="1"/>
              <a:t>ht</a:t>
            </a:r>
            <a:r>
              <a:rPr lang="en-US" sz="1200" dirty="0"/>
              <a:t>, data = </a:t>
            </a:r>
            <a:r>
              <a:rPr lang="en-US" sz="1200" dirty="0" err="1"/>
              <a:t>mtcars</a:t>
            </a:r>
            <a:r>
              <a:rPr lang="en-US" sz="1200" dirty="0"/>
              <a:t>)</a:t>
            </a:r>
          </a:p>
          <a:p>
            <a:r>
              <a:rPr lang="en-US" sz="1200" dirty="0"/>
              <a:t>summary(fit)</a:t>
            </a:r>
          </a:p>
        </p:txBody>
      </p:sp>
      <p:pic>
        <p:nvPicPr>
          <p:cNvPr id="3" name="Picture 2">
            <a:extLst>
              <a:ext uri="{FF2B5EF4-FFF2-40B4-BE49-F238E27FC236}">
                <a16:creationId xmlns:a16="http://schemas.microsoft.com/office/drawing/2014/main" id="{59287D42-E3FC-6B49-9A61-4A8E8A5EE25F}"/>
              </a:ext>
            </a:extLst>
          </p:cNvPr>
          <p:cNvPicPr>
            <a:picLocks noChangeAspect="1"/>
          </p:cNvPicPr>
          <p:nvPr/>
        </p:nvPicPr>
        <p:blipFill>
          <a:blip r:embed="rId2"/>
          <a:stretch>
            <a:fillRect/>
          </a:stretch>
        </p:blipFill>
        <p:spPr>
          <a:xfrm>
            <a:off x="152400" y="3048000"/>
            <a:ext cx="4658810" cy="32004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1FDF94-8EDB-2F47-91F8-EBF38EC325CB}"/>
                  </a:ext>
                </a:extLst>
              </p:cNvPr>
              <p:cNvSpPr txBox="1"/>
              <p:nvPr/>
            </p:nvSpPr>
            <p:spPr>
              <a:xfrm>
                <a:off x="2383852" y="1708144"/>
                <a:ext cx="45503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𝐻𝑜𝑟𝑠𝑒𝑃𝑜𝑤𝑒𝑟</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7" name="TextBox 6">
                <a:extLst>
                  <a:ext uri="{FF2B5EF4-FFF2-40B4-BE49-F238E27FC236}">
                    <a16:creationId xmlns:a16="http://schemas.microsoft.com/office/drawing/2014/main" id="{E31FDF94-8EDB-2F47-91F8-EBF38EC325CB}"/>
                  </a:ext>
                </a:extLst>
              </p:cNvPr>
              <p:cNvSpPr txBox="1">
                <a:spLocks noRot="1" noChangeAspect="1" noMove="1" noResize="1" noEditPoints="1" noAdjustHandles="1" noChangeArrowheads="1" noChangeShapeType="1" noTextEdit="1"/>
              </p:cNvSpPr>
              <p:nvPr/>
            </p:nvSpPr>
            <p:spPr>
              <a:xfrm>
                <a:off x="2383852" y="1708144"/>
                <a:ext cx="4550348" cy="276999"/>
              </a:xfrm>
              <a:prstGeom prst="rect">
                <a:avLst/>
              </a:prstGeom>
              <a:blipFill>
                <a:blip r:embed="rId3"/>
                <a:stretch>
                  <a:fillRect l="-557" b="-3913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FF3F50D-D82B-4A49-BA6D-D09A2B194671}"/>
              </a:ext>
            </a:extLst>
          </p:cNvPr>
          <p:cNvSpPr txBox="1"/>
          <p:nvPr/>
        </p:nvSpPr>
        <p:spPr>
          <a:xfrm>
            <a:off x="4917141" y="2357735"/>
            <a:ext cx="4114800" cy="1077218"/>
          </a:xfrm>
          <a:prstGeom prst="rect">
            <a:avLst/>
          </a:prstGeom>
          <a:noFill/>
        </p:spPr>
        <p:txBody>
          <a:bodyPr wrap="square" rtlCol="0">
            <a:spAutoFit/>
          </a:bodyPr>
          <a:lstStyle/>
          <a:p>
            <a:r>
              <a:rPr lang="en-US" sz="1600" b="1" dirty="0"/>
              <a:t>Holding horsepower constant</a:t>
            </a:r>
            <a:r>
              <a:rPr lang="en-US" sz="1600" dirty="0"/>
              <a:t>, for every additional 1000lbs the car weighs it is estimated that the mean mpg decreases 3.87 miles per gallon.  </a:t>
            </a:r>
          </a:p>
        </p:txBody>
      </p:sp>
      <p:sp>
        <p:nvSpPr>
          <p:cNvPr id="11" name="TextBox 10">
            <a:extLst>
              <a:ext uri="{FF2B5EF4-FFF2-40B4-BE49-F238E27FC236}">
                <a16:creationId xmlns:a16="http://schemas.microsoft.com/office/drawing/2014/main" id="{5A5E73DE-1539-5845-96E0-39A8F3987252}"/>
              </a:ext>
            </a:extLst>
          </p:cNvPr>
          <p:cNvSpPr txBox="1"/>
          <p:nvPr/>
        </p:nvSpPr>
        <p:spPr>
          <a:xfrm>
            <a:off x="4917141" y="3986480"/>
            <a:ext cx="4114800" cy="830997"/>
          </a:xfrm>
          <a:prstGeom prst="rect">
            <a:avLst/>
          </a:prstGeom>
          <a:noFill/>
        </p:spPr>
        <p:txBody>
          <a:bodyPr wrap="square" rtlCol="0">
            <a:spAutoFit/>
          </a:bodyPr>
          <a:lstStyle/>
          <a:p>
            <a:r>
              <a:rPr lang="en-US" sz="1600" b="1" dirty="0"/>
              <a:t>Holding the weight of the car constant</a:t>
            </a:r>
            <a:r>
              <a:rPr lang="en-US" sz="1600" dirty="0"/>
              <a:t>, for every additional horsepower the mean mpg is estimated to decrease by .032.  </a:t>
            </a:r>
          </a:p>
        </p:txBody>
      </p:sp>
      <p:sp>
        <p:nvSpPr>
          <p:cNvPr id="12" name="TextBox 11">
            <a:extLst>
              <a:ext uri="{FF2B5EF4-FFF2-40B4-BE49-F238E27FC236}">
                <a16:creationId xmlns:a16="http://schemas.microsoft.com/office/drawing/2014/main" id="{6216B3FC-E863-0A43-B556-F40317A99A45}"/>
              </a:ext>
            </a:extLst>
          </p:cNvPr>
          <p:cNvSpPr txBox="1"/>
          <p:nvPr/>
        </p:nvSpPr>
        <p:spPr>
          <a:xfrm>
            <a:off x="4917141" y="4817477"/>
            <a:ext cx="4114800" cy="830997"/>
          </a:xfrm>
          <a:prstGeom prst="rect">
            <a:avLst/>
          </a:prstGeom>
          <a:noFill/>
        </p:spPr>
        <p:txBody>
          <a:bodyPr wrap="square" rtlCol="0">
            <a:spAutoFit/>
          </a:bodyPr>
          <a:lstStyle/>
          <a:p>
            <a:r>
              <a:rPr lang="en-US" sz="1600" b="1" dirty="0"/>
              <a:t>Holding the weight of the car constant</a:t>
            </a:r>
            <a:r>
              <a:rPr lang="en-US" sz="1600" dirty="0"/>
              <a:t>, for every 10 additional horsepower the mean mpg is estimated to decrease by 0.3. </a:t>
            </a:r>
          </a:p>
        </p:txBody>
      </p:sp>
      <p:sp>
        <p:nvSpPr>
          <p:cNvPr id="5" name="TextBox 4">
            <a:extLst>
              <a:ext uri="{FF2B5EF4-FFF2-40B4-BE49-F238E27FC236}">
                <a16:creationId xmlns:a16="http://schemas.microsoft.com/office/drawing/2014/main" id="{61771F2C-C1E4-C742-8D59-BD61263F5179}"/>
              </a:ext>
            </a:extLst>
          </p:cNvPr>
          <p:cNvSpPr txBox="1"/>
          <p:nvPr/>
        </p:nvSpPr>
        <p:spPr>
          <a:xfrm>
            <a:off x="4811210" y="5943600"/>
            <a:ext cx="4027990" cy="646331"/>
          </a:xfrm>
          <a:prstGeom prst="rect">
            <a:avLst/>
          </a:prstGeom>
          <a:noFill/>
        </p:spPr>
        <p:txBody>
          <a:bodyPr wrap="square" rtlCol="0">
            <a:spAutoFit/>
          </a:bodyPr>
          <a:lstStyle/>
          <a:p>
            <a:r>
              <a:rPr lang="en-US" dirty="0"/>
              <a:t>This seems a bit odd.  Maybe there is an interaction!  Let’s check!</a:t>
            </a:r>
          </a:p>
        </p:txBody>
      </p:sp>
    </p:spTree>
    <p:extLst>
      <p:ext uri="{BB962C8B-B14F-4D97-AF65-F5344CB8AC3E}">
        <p14:creationId xmlns:p14="http://schemas.microsoft.com/office/powerpoint/2010/main" val="106627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a:xfrm>
            <a:off x="0" y="228600"/>
            <a:ext cx="9144000" cy="1143000"/>
          </a:xfrm>
        </p:spPr>
        <p:txBody>
          <a:bodyPr>
            <a:noAutofit/>
          </a:bodyPr>
          <a:lstStyle/>
          <a:p>
            <a:r>
              <a:rPr lang="en-US" sz="3600" dirty="0"/>
              <a:t>First Two Assumptions (Another Sample)</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MPG</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2710046"/>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3080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p:nvPr/>
        </p:nvCxnSpPr>
        <p:spPr>
          <a:xfrm>
            <a:off x="838201" y="2699878"/>
            <a:ext cx="5257799"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740972" y="42327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59796" y="2743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2946618" y="167575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3403818" y="1566687"/>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3403818" y="1566687"/>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3403818" y="1926252"/>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3403818" y="1926252"/>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334000" y="4604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739F456-CF68-064F-BC32-905D64A8A536}"/>
              </a:ext>
            </a:extLst>
          </p:cNvPr>
          <p:cNvSpPr txBox="1"/>
          <p:nvPr/>
        </p:nvSpPr>
        <p:spPr>
          <a:xfrm>
            <a:off x="6067586" y="2388275"/>
            <a:ext cx="3124200" cy="2031325"/>
          </a:xfrm>
          <a:prstGeom prst="rect">
            <a:avLst/>
          </a:prstGeom>
          <a:noFill/>
        </p:spPr>
        <p:txBody>
          <a:bodyPr wrap="square" rtlCol="0">
            <a:spAutoFit/>
          </a:bodyPr>
          <a:lstStyle/>
          <a:p>
            <a:r>
              <a:rPr lang="en-US" b="1" dirty="0"/>
              <a:t>Assumptions:</a:t>
            </a:r>
          </a:p>
          <a:p>
            <a:pPr marL="342900" indent="-342900">
              <a:buAutoNum type="arabicPeriod"/>
            </a:pPr>
            <a:r>
              <a:rPr lang="en-US" dirty="0"/>
              <a:t>Subpopulations of </a:t>
            </a:r>
            <a:r>
              <a:rPr lang="en-US" dirty="0" err="1"/>
              <a:t>mpgs</a:t>
            </a:r>
            <a:r>
              <a:rPr lang="en-US" dirty="0"/>
              <a:t> for a fixed weight are normally distributed.</a:t>
            </a:r>
          </a:p>
          <a:p>
            <a:pPr marL="342900" indent="-342900">
              <a:buAutoNum type="arabicPeriod"/>
            </a:pPr>
            <a:r>
              <a:rPr lang="en-US" dirty="0"/>
              <a:t>The means of the distributions of </a:t>
            </a:r>
            <a:r>
              <a:rPr lang="en-US" dirty="0" err="1"/>
              <a:t>mpgs</a:t>
            </a:r>
            <a:r>
              <a:rPr lang="en-US" dirty="0"/>
              <a:t> are linearly related to weight. </a:t>
            </a:r>
          </a:p>
        </p:txBody>
      </p:sp>
      <p:sp>
        <p:nvSpPr>
          <p:cNvPr id="24" name="Rectangle 23">
            <a:extLst>
              <a:ext uri="{FF2B5EF4-FFF2-40B4-BE49-F238E27FC236}">
                <a16:creationId xmlns:a16="http://schemas.microsoft.com/office/drawing/2014/main" id="{8F6D3C9C-4CC0-AE40-A304-FF8D18388B7C}"/>
              </a:ext>
            </a:extLst>
          </p:cNvPr>
          <p:cNvSpPr/>
          <p:nvPr/>
        </p:nvSpPr>
        <p:spPr>
          <a:xfrm>
            <a:off x="2743200" y="1566687"/>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34290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2499102"/>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598188" y="40490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591858" y="435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82690" y="342396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74164" y="4495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67834" y="512089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358666" y="41910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4" name="Picture 33">
            <a:extLst>
              <a:ext uri="{FF2B5EF4-FFF2-40B4-BE49-F238E27FC236}">
                <a16:creationId xmlns:a16="http://schemas.microsoft.com/office/drawing/2014/main" id="{16DADD38-B929-5147-A75C-2E9B8B6C626B}"/>
              </a:ext>
            </a:extLst>
          </p:cNvPr>
          <p:cNvPicPr>
            <a:picLocks noChangeAspect="1"/>
          </p:cNvPicPr>
          <p:nvPr/>
        </p:nvPicPr>
        <p:blipFill>
          <a:blip r:embed="rId5"/>
          <a:stretch>
            <a:fillRect/>
          </a:stretch>
        </p:blipFill>
        <p:spPr>
          <a:xfrm>
            <a:off x="5691882" y="2765826"/>
            <a:ext cx="421809" cy="366044"/>
          </a:xfrm>
          <a:prstGeom prst="rect">
            <a:avLst/>
          </a:prstGeom>
        </p:spPr>
      </p:pic>
      <p:pic>
        <p:nvPicPr>
          <p:cNvPr id="35" name="Picture 34">
            <a:extLst>
              <a:ext uri="{FF2B5EF4-FFF2-40B4-BE49-F238E27FC236}">
                <a16:creationId xmlns:a16="http://schemas.microsoft.com/office/drawing/2014/main" id="{7CF296F4-32E6-464A-AF2F-9A8DB300C4A5}"/>
              </a:ext>
            </a:extLst>
          </p:cNvPr>
          <p:cNvPicPr>
            <a:picLocks noChangeAspect="1"/>
          </p:cNvPicPr>
          <p:nvPr/>
        </p:nvPicPr>
        <p:blipFill>
          <a:blip r:embed="rId5"/>
          <a:stretch>
            <a:fillRect/>
          </a:stretch>
        </p:blipFill>
        <p:spPr>
          <a:xfrm>
            <a:off x="5689814" y="3550778"/>
            <a:ext cx="421809" cy="366044"/>
          </a:xfrm>
          <a:prstGeom prst="rect">
            <a:avLst/>
          </a:prstGeom>
        </p:spPr>
      </p:pic>
      <p:sp>
        <p:nvSpPr>
          <p:cNvPr id="36" name="Oval 35">
            <a:extLst>
              <a:ext uri="{FF2B5EF4-FFF2-40B4-BE49-F238E27FC236}">
                <a16:creationId xmlns:a16="http://schemas.microsoft.com/office/drawing/2014/main" id="{2D596B3C-810C-0F4B-B5D4-B981BACEE687}"/>
              </a:ext>
            </a:extLst>
          </p:cNvPr>
          <p:cNvSpPr/>
          <p:nvPr/>
        </p:nvSpPr>
        <p:spPr>
          <a:xfrm>
            <a:off x="2987298" y="2057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230790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22" grpId="0" animBg="1"/>
      <p:bldP spid="22"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DD77-4201-F747-B2FC-26A3F7B0CA8A}"/>
              </a:ext>
            </a:extLst>
          </p:cNvPr>
          <p:cNvSpPr>
            <a:spLocks noGrp="1"/>
          </p:cNvSpPr>
          <p:nvPr>
            <p:ph type="title"/>
          </p:nvPr>
        </p:nvSpPr>
        <p:spPr>
          <a:xfrm>
            <a:off x="457200" y="76200"/>
            <a:ext cx="8229600" cy="1295400"/>
          </a:xfrm>
        </p:spPr>
        <p:txBody>
          <a:bodyPr>
            <a:normAutofit fontScale="90000"/>
          </a:bodyPr>
          <a:lstStyle/>
          <a:p>
            <a:r>
              <a:rPr lang="en-US" dirty="0"/>
              <a:t>Example: </a:t>
            </a:r>
            <a:br>
              <a:rPr lang="en-US" dirty="0"/>
            </a:br>
            <a:r>
              <a:rPr lang="en-US" dirty="0"/>
              <a:t>MPG v. Weight and Horsepower</a:t>
            </a:r>
          </a:p>
        </p:txBody>
      </p:sp>
      <p:sp>
        <p:nvSpPr>
          <p:cNvPr id="4" name="Rectangle 3">
            <a:extLst>
              <a:ext uri="{FF2B5EF4-FFF2-40B4-BE49-F238E27FC236}">
                <a16:creationId xmlns:a16="http://schemas.microsoft.com/office/drawing/2014/main" id="{41F091EE-28E4-2049-A3E9-1180FCC0A2E0}"/>
              </a:ext>
            </a:extLst>
          </p:cNvPr>
          <p:cNvSpPr/>
          <p:nvPr/>
        </p:nvSpPr>
        <p:spPr>
          <a:xfrm>
            <a:off x="228600" y="2743200"/>
            <a:ext cx="4572000" cy="1015663"/>
          </a:xfrm>
          <a:prstGeom prst="rect">
            <a:avLst/>
          </a:prstGeom>
        </p:spPr>
        <p:txBody>
          <a:bodyPr>
            <a:spAutoFit/>
          </a:bodyPr>
          <a:lstStyle/>
          <a:p>
            <a:r>
              <a:rPr lang="en-US" sz="1200" dirty="0"/>
              <a:t>fit = </a:t>
            </a:r>
            <a:r>
              <a:rPr lang="en-US" sz="1200" dirty="0" err="1"/>
              <a:t>lm</a:t>
            </a:r>
            <a:r>
              <a:rPr lang="en-US" sz="1200" dirty="0"/>
              <a:t>(mpg ~ </a:t>
            </a:r>
            <a:r>
              <a:rPr lang="en-US" sz="1200" dirty="0" err="1"/>
              <a:t>wt</a:t>
            </a:r>
            <a:r>
              <a:rPr lang="en-US" sz="1200" dirty="0"/>
              <a:t> + </a:t>
            </a:r>
            <a:r>
              <a:rPr lang="en-US" sz="1200" dirty="0" err="1"/>
              <a:t>ht</a:t>
            </a:r>
            <a:r>
              <a:rPr lang="en-US" sz="1200" dirty="0"/>
              <a:t>, data = </a:t>
            </a:r>
            <a:r>
              <a:rPr lang="en-US" sz="1200" dirty="0" err="1"/>
              <a:t>mtcars</a:t>
            </a:r>
            <a:r>
              <a:rPr lang="en-US" sz="1200" dirty="0"/>
              <a:t>)</a:t>
            </a:r>
          </a:p>
          <a:p>
            <a:r>
              <a:rPr lang="en-US" sz="1200" dirty="0"/>
              <a:t>summary(fit)</a:t>
            </a:r>
          </a:p>
          <a:p>
            <a:r>
              <a:rPr lang="en-US" sz="1200" dirty="0" err="1"/>
              <a:t>preds</a:t>
            </a:r>
            <a:r>
              <a:rPr lang="en-US" sz="1200" dirty="0"/>
              <a:t> = predict(fit)</a:t>
            </a:r>
          </a:p>
          <a:p>
            <a:r>
              <a:rPr lang="en-US" sz="1200" dirty="0" err="1"/>
              <a:t>preds</a:t>
            </a:r>
            <a:endParaRPr lang="en-US" sz="1200" dirty="0"/>
          </a:p>
          <a:p>
            <a:r>
              <a:rPr lang="en-US" sz="1200" dirty="0" err="1"/>
              <a:t>mtcars$predMPG</a:t>
            </a:r>
            <a:r>
              <a:rPr lang="en-US" sz="1200" dirty="0"/>
              <a:t> = </a:t>
            </a:r>
            <a:r>
              <a:rPr lang="en-US" sz="1200" dirty="0" err="1"/>
              <a:t>preds</a:t>
            </a:r>
            <a:endParaRPr lang="en-US" sz="1200" dirty="0"/>
          </a:p>
        </p:txBody>
      </p:sp>
      <p:pic>
        <p:nvPicPr>
          <p:cNvPr id="6" name="Picture 5">
            <a:extLst>
              <a:ext uri="{FF2B5EF4-FFF2-40B4-BE49-F238E27FC236}">
                <a16:creationId xmlns:a16="http://schemas.microsoft.com/office/drawing/2014/main" id="{0BE1572A-ACF3-714D-B312-60AB340A91BA}"/>
              </a:ext>
            </a:extLst>
          </p:cNvPr>
          <p:cNvPicPr>
            <a:picLocks noChangeAspect="1"/>
          </p:cNvPicPr>
          <p:nvPr/>
        </p:nvPicPr>
        <p:blipFill>
          <a:blip r:embed="rId2"/>
          <a:stretch>
            <a:fillRect/>
          </a:stretch>
        </p:blipFill>
        <p:spPr>
          <a:xfrm>
            <a:off x="3298877" y="1405359"/>
            <a:ext cx="5375384" cy="5311282"/>
          </a:xfrm>
          <a:prstGeom prst="rect">
            <a:avLst/>
          </a:prstGeom>
        </p:spPr>
      </p:pic>
    </p:spTree>
    <p:extLst>
      <p:ext uri="{BB962C8B-B14F-4D97-AF65-F5344CB8AC3E}">
        <p14:creationId xmlns:p14="http://schemas.microsoft.com/office/powerpoint/2010/main" val="10068744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0974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76835" y="1524000"/>
            <a:ext cx="8229600" cy="900546"/>
          </a:xfrm>
        </p:spPr>
        <p:txBody>
          <a:bodyPr>
            <a:normAutofit fontScale="90000"/>
          </a:bodyPr>
          <a:lstStyle/>
          <a:p>
            <a:r>
              <a:rPr lang="en-US" sz="3900" dirty="0"/>
              <a:t>Adding Predictors / </a:t>
            </a:r>
            <a:br>
              <a:rPr lang="en-US" sz="3900" dirty="0"/>
            </a:br>
            <a:r>
              <a:rPr lang="en-US" sz="3900" dirty="0"/>
              <a:t>Assumptions of MLR and the Curse of Dimensionality</a:t>
            </a:r>
          </a:p>
        </p:txBody>
      </p:sp>
    </p:spTree>
    <p:extLst>
      <p:ext uri="{BB962C8B-B14F-4D97-AF65-F5344CB8AC3E}">
        <p14:creationId xmlns:p14="http://schemas.microsoft.com/office/powerpoint/2010/main" val="19277811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0EAFA-FFCD-824E-B522-806491F4FF71}"/>
              </a:ext>
            </a:extLst>
          </p:cNvPr>
          <p:cNvSpPr>
            <a:spLocks noGrp="1"/>
          </p:cNvSpPr>
          <p:nvPr>
            <p:ph type="title"/>
          </p:nvPr>
        </p:nvSpPr>
        <p:spPr>
          <a:xfrm>
            <a:off x="457200" y="76200"/>
            <a:ext cx="8229600" cy="1295400"/>
          </a:xfrm>
        </p:spPr>
        <p:txBody>
          <a:bodyPr>
            <a:noAutofit/>
          </a:bodyPr>
          <a:lstStyle/>
          <a:p>
            <a:r>
              <a:rPr lang="en-US" sz="3600" dirty="0"/>
              <a:t>Assumptions: MLR</a:t>
            </a:r>
          </a:p>
        </p:txBody>
      </p:sp>
      <p:sp>
        <p:nvSpPr>
          <p:cNvPr id="6" name="TextBox 5">
            <a:extLst>
              <a:ext uri="{FF2B5EF4-FFF2-40B4-BE49-F238E27FC236}">
                <a16:creationId xmlns:a16="http://schemas.microsoft.com/office/drawing/2014/main" id="{700E4486-ECC4-D449-A3E7-FFBCFE482D50}"/>
              </a:ext>
            </a:extLst>
          </p:cNvPr>
          <p:cNvSpPr txBox="1"/>
          <p:nvPr/>
        </p:nvSpPr>
        <p:spPr>
          <a:xfrm>
            <a:off x="685800" y="1447800"/>
            <a:ext cx="7772400" cy="5262979"/>
          </a:xfrm>
          <a:prstGeom prst="rect">
            <a:avLst/>
          </a:prstGeom>
          <a:noFill/>
        </p:spPr>
        <p:txBody>
          <a:bodyPr wrap="square" rtlCol="0">
            <a:spAutoFit/>
          </a:bodyPr>
          <a:lstStyle/>
          <a:p>
            <a:pPr marL="342900" indent="-342900">
              <a:buAutoNum type="arabicPeriod"/>
            </a:pPr>
            <a:r>
              <a:rPr lang="en-US" sz="2400" dirty="0"/>
              <a:t>The relationship between the independent and dependent variables is linear.</a:t>
            </a:r>
          </a:p>
          <a:p>
            <a:pPr marL="342900" indent="-342900">
              <a:buAutoNum type="arabicPeriod"/>
            </a:pPr>
            <a:r>
              <a:rPr lang="en-US" sz="2400" dirty="0"/>
              <a:t>The distribution of the response for fixed values of the explanatory variables is normal.  </a:t>
            </a:r>
          </a:p>
          <a:p>
            <a:pPr marL="342900" indent="-342900">
              <a:buAutoNum type="arabicPeriod"/>
            </a:pPr>
            <a:r>
              <a:rPr lang="en-US" sz="2400" dirty="0"/>
              <a:t>The distribution of the residuals is normal.</a:t>
            </a:r>
          </a:p>
          <a:p>
            <a:pPr marL="342900" indent="-342900">
              <a:buFontTx/>
              <a:buAutoNum type="arabicPeriod"/>
            </a:pPr>
            <a:r>
              <a:rPr lang="en-US" sz="2400" dirty="0"/>
              <a:t>The normal distributions of the </a:t>
            </a:r>
            <a:r>
              <a:rPr lang="en-US" sz="2400" dirty="0" err="1"/>
              <a:t>respones</a:t>
            </a:r>
            <a:r>
              <a:rPr lang="en-US" sz="2400" dirty="0"/>
              <a:t> should have constant variance (standard deviation) for fixed values of the explanatory variables.  </a:t>
            </a:r>
          </a:p>
          <a:p>
            <a:pPr marL="342900" indent="-342900">
              <a:buAutoNum type="arabicPeriod"/>
            </a:pPr>
            <a:r>
              <a:rPr lang="en-US" sz="2400" dirty="0"/>
              <a:t>The normal distributions of the residuals should have constant variance (standard deviation) for fixed values of the explanatory variables.  </a:t>
            </a:r>
          </a:p>
          <a:p>
            <a:pPr marL="342900" indent="-342900">
              <a:buAutoNum type="arabicPeriod"/>
            </a:pPr>
            <a:r>
              <a:rPr lang="en-US" sz="2400" dirty="0"/>
              <a:t>Explanatory variables are independent of one another.  (No multicollinearity).  </a:t>
            </a:r>
          </a:p>
          <a:p>
            <a:pPr marL="342900" indent="-342900">
              <a:buAutoNum type="arabicPeriod"/>
            </a:pPr>
            <a:r>
              <a:rPr lang="en-US" sz="2400" dirty="0"/>
              <a:t>Observations are independent of one another.  </a:t>
            </a:r>
          </a:p>
        </p:txBody>
      </p:sp>
    </p:spTree>
    <p:extLst>
      <p:ext uri="{BB962C8B-B14F-4D97-AF65-F5344CB8AC3E}">
        <p14:creationId xmlns:p14="http://schemas.microsoft.com/office/powerpoint/2010/main" val="9188570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F059BC-A0E3-0D46-9F5C-9AB9497EBC72}"/>
              </a:ext>
            </a:extLst>
          </p:cNvPr>
          <p:cNvPicPr>
            <a:picLocks noChangeAspect="1"/>
          </p:cNvPicPr>
          <p:nvPr/>
        </p:nvPicPr>
        <p:blipFill>
          <a:blip r:embed="rId2"/>
          <a:stretch>
            <a:fillRect/>
          </a:stretch>
        </p:blipFill>
        <p:spPr>
          <a:xfrm>
            <a:off x="0" y="1614815"/>
            <a:ext cx="5118100" cy="4495800"/>
          </a:xfrm>
          <a:prstGeom prst="rect">
            <a:avLst/>
          </a:prstGeom>
        </p:spPr>
      </p:pic>
      <p:sp>
        <p:nvSpPr>
          <p:cNvPr id="2" name="Title 1">
            <a:extLst>
              <a:ext uri="{FF2B5EF4-FFF2-40B4-BE49-F238E27FC236}">
                <a16:creationId xmlns:a16="http://schemas.microsoft.com/office/drawing/2014/main" id="{49407A05-0DC7-C94E-9565-C6E48E334CBF}"/>
              </a:ext>
            </a:extLst>
          </p:cNvPr>
          <p:cNvSpPr>
            <a:spLocks noGrp="1"/>
          </p:cNvSpPr>
          <p:nvPr>
            <p:ph type="title"/>
          </p:nvPr>
        </p:nvSpPr>
        <p:spPr/>
        <p:txBody>
          <a:bodyPr/>
          <a:lstStyle/>
          <a:p>
            <a:r>
              <a:rPr lang="en-US" dirty="0"/>
              <a:t>Plot of Assumptions Being Met</a:t>
            </a:r>
          </a:p>
        </p:txBody>
      </p:sp>
      <p:grpSp>
        <p:nvGrpSpPr>
          <p:cNvPr id="11" name="Group 10">
            <a:extLst>
              <a:ext uri="{FF2B5EF4-FFF2-40B4-BE49-F238E27FC236}">
                <a16:creationId xmlns:a16="http://schemas.microsoft.com/office/drawing/2014/main" id="{54D2D430-640D-AC47-87EC-8FCCD434E599}"/>
              </a:ext>
            </a:extLst>
          </p:cNvPr>
          <p:cNvGrpSpPr/>
          <p:nvPr/>
        </p:nvGrpSpPr>
        <p:grpSpPr>
          <a:xfrm>
            <a:off x="1106450" y="3049442"/>
            <a:ext cx="966281" cy="2482955"/>
            <a:chOff x="3415219" y="3155902"/>
            <a:chExt cx="966281" cy="2482955"/>
          </a:xfrm>
        </p:grpSpPr>
        <p:pic>
          <p:nvPicPr>
            <p:cNvPr id="12" name="Picture 11">
              <a:extLst>
                <a:ext uri="{FF2B5EF4-FFF2-40B4-BE49-F238E27FC236}">
                  <a16:creationId xmlns:a16="http://schemas.microsoft.com/office/drawing/2014/main" id="{6BD9214E-181A-7E4B-8A21-41B070852B01}"/>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2823055" y="4080412"/>
              <a:ext cx="2178213" cy="938677"/>
            </a:xfrm>
            <a:prstGeom prst="rect">
              <a:avLst/>
            </a:prstGeom>
          </p:spPr>
        </p:pic>
        <p:sp>
          <p:nvSpPr>
            <p:cNvPr id="13" name="TextBox 12">
              <a:extLst>
                <a:ext uri="{FF2B5EF4-FFF2-40B4-BE49-F238E27FC236}">
                  <a16:creationId xmlns:a16="http://schemas.microsoft.com/office/drawing/2014/main" id="{E3897EED-468A-D243-9DD4-1F9140BCEB19}"/>
                </a:ext>
              </a:extLst>
            </p:cNvPr>
            <p:cNvSpPr txBox="1"/>
            <p:nvPr/>
          </p:nvSpPr>
          <p:spPr>
            <a:xfrm>
              <a:off x="3415219" y="3155902"/>
              <a:ext cx="304800" cy="369332"/>
            </a:xfrm>
            <a:prstGeom prst="rect">
              <a:avLst/>
            </a:prstGeom>
            <a:noFill/>
          </p:spPr>
          <p:txBody>
            <a:bodyPr wrap="square" rtlCol="0">
              <a:spAutoFit/>
            </a:bodyPr>
            <a:lstStyle/>
            <a:p>
              <a:r>
                <a:rPr lang="en-US" b="1" dirty="0"/>
                <a:t>?</a:t>
              </a:r>
            </a:p>
          </p:txBody>
        </p:sp>
      </p:grpSp>
      <p:grpSp>
        <p:nvGrpSpPr>
          <p:cNvPr id="14" name="Group 13">
            <a:extLst>
              <a:ext uri="{FF2B5EF4-FFF2-40B4-BE49-F238E27FC236}">
                <a16:creationId xmlns:a16="http://schemas.microsoft.com/office/drawing/2014/main" id="{807A6F4B-DAE0-0140-9B7B-A5CB7C289792}"/>
              </a:ext>
            </a:extLst>
          </p:cNvPr>
          <p:cNvGrpSpPr/>
          <p:nvPr/>
        </p:nvGrpSpPr>
        <p:grpSpPr>
          <a:xfrm>
            <a:off x="1103276" y="2173720"/>
            <a:ext cx="1014020" cy="3083585"/>
            <a:chOff x="4069937" y="2559766"/>
            <a:chExt cx="1014020" cy="3083585"/>
          </a:xfrm>
        </p:grpSpPr>
        <p:pic>
          <p:nvPicPr>
            <p:cNvPr id="15" name="Picture 14">
              <a:extLst>
                <a:ext uri="{FF2B5EF4-FFF2-40B4-BE49-F238E27FC236}">
                  <a16:creationId xmlns:a16="http://schemas.microsoft.com/office/drawing/2014/main" id="{464142F6-026F-1C42-ADCA-B3F0A17EDAF0}"/>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16200000" flipV="1">
              <a:off x="3226689" y="3786083"/>
              <a:ext cx="2753659" cy="960877"/>
            </a:xfrm>
            <a:prstGeom prst="rect">
              <a:avLst/>
            </a:prstGeom>
          </p:spPr>
        </p:pic>
        <p:sp>
          <p:nvSpPr>
            <p:cNvPr id="16" name="TextBox 15">
              <a:extLst>
                <a:ext uri="{FF2B5EF4-FFF2-40B4-BE49-F238E27FC236}">
                  <a16:creationId xmlns:a16="http://schemas.microsoft.com/office/drawing/2014/main" id="{15F728AD-19E9-714E-A448-E5C8D43BCD4E}"/>
                </a:ext>
              </a:extLst>
            </p:cNvPr>
            <p:cNvSpPr txBox="1"/>
            <p:nvPr/>
          </p:nvSpPr>
          <p:spPr>
            <a:xfrm>
              <a:off x="4069937" y="2559766"/>
              <a:ext cx="307974" cy="369332"/>
            </a:xfrm>
            <a:prstGeom prst="rect">
              <a:avLst/>
            </a:prstGeom>
            <a:noFill/>
          </p:spPr>
          <p:txBody>
            <a:bodyPr wrap="square" rtlCol="0">
              <a:spAutoFit/>
            </a:bodyPr>
            <a:lstStyle/>
            <a:p>
              <a:r>
                <a:rPr lang="en-US" b="1" dirty="0"/>
                <a:t>?</a:t>
              </a:r>
            </a:p>
          </p:txBody>
        </p:sp>
      </p:grpSp>
      <p:pic>
        <p:nvPicPr>
          <p:cNvPr id="17" name="Picture 16">
            <a:extLst>
              <a:ext uri="{FF2B5EF4-FFF2-40B4-BE49-F238E27FC236}">
                <a16:creationId xmlns:a16="http://schemas.microsoft.com/office/drawing/2014/main" id="{6A9918D9-1AEB-8A42-BB99-CBC967FA9E82}"/>
              </a:ext>
            </a:extLst>
          </p:cNvPr>
          <p:cNvPicPr>
            <a:picLocks noChangeAspect="1"/>
          </p:cNvPicPr>
          <p:nvPr/>
        </p:nvPicPr>
        <p:blipFill>
          <a:blip r:embed="rId5"/>
          <a:stretch>
            <a:fillRect/>
          </a:stretch>
        </p:blipFill>
        <p:spPr>
          <a:xfrm>
            <a:off x="1085597" y="2988140"/>
            <a:ext cx="421809" cy="366044"/>
          </a:xfrm>
          <a:prstGeom prst="rect">
            <a:avLst/>
          </a:prstGeom>
          <a:solidFill>
            <a:schemeClr val="bg1"/>
          </a:solidFill>
        </p:spPr>
      </p:pic>
      <p:pic>
        <p:nvPicPr>
          <p:cNvPr id="19" name="Picture 18">
            <a:extLst>
              <a:ext uri="{FF2B5EF4-FFF2-40B4-BE49-F238E27FC236}">
                <a16:creationId xmlns:a16="http://schemas.microsoft.com/office/drawing/2014/main" id="{344656BA-0557-234B-AAB0-249DCC31B64E}"/>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2048247" y="3515368"/>
            <a:ext cx="2178213" cy="938677"/>
          </a:xfrm>
          <a:prstGeom prst="rect">
            <a:avLst/>
          </a:prstGeom>
        </p:spPr>
      </p:pic>
      <p:pic>
        <p:nvPicPr>
          <p:cNvPr id="21" name="Picture 20">
            <a:extLst>
              <a:ext uri="{FF2B5EF4-FFF2-40B4-BE49-F238E27FC236}">
                <a16:creationId xmlns:a16="http://schemas.microsoft.com/office/drawing/2014/main" id="{6C5E2755-1BD7-EA43-9ACE-DFD70AEC2BC5}"/>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2938528" y="2700340"/>
            <a:ext cx="2178213" cy="938677"/>
          </a:xfrm>
          <a:prstGeom prst="rect">
            <a:avLst/>
          </a:prstGeom>
        </p:spPr>
      </p:pic>
      <p:pic>
        <p:nvPicPr>
          <p:cNvPr id="22" name="Picture 21">
            <a:extLst>
              <a:ext uri="{FF2B5EF4-FFF2-40B4-BE49-F238E27FC236}">
                <a16:creationId xmlns:a16="http://schemas.microsoft.com/office/drawing/2014/main" id="{452217AE-286A-4F47-88A1-F2F5DAB44489}"/>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2569509" y="2067568"/>
            <a:ext cx="2178213" cy="938677"/>
          </a:xfrm>
          <a:prstGeom prst="rect">
            <a:avLst/>
          </a:prstGeom>
        </p:spPr>
      </p:pic>
      <p:pic>
        <p:nvPicPr>
          <p:cNvPr id="23" name="Picture 22">
            <a:extLst>
              <a:ext uri="{FF2B5EF4-FFF2-40B4-BE49-F238E27FC236}">
                <a16:creationId xmlns:a16="http://schemas.microsoft.com/office/drawing/2014/main" id="{26661820-19CB-7E49-8028-037529CB2FFD}"/>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3541030" y="3188261"/>
            <a:ext cx="2178213" cy="938677"/>
          </a:xfrm>
          <a:prstGeom prst="rect">
            <a:avLst/>
          </a:prstGeom>
        </p:spPr>
      </p:pic>
      <p:pic>
        <p:nvPicPr>
          <p:cNvPr id="24" name="Picture 23">
            <a:extLst>
              <a:ext uri="{FF2B5EF4-FFF2-40B4-BE49-F238E27FC236}">
                <a16:creationId xmlns:a16="http://schemas.microsoft.com/office/drawing/2014/main" id="{9CF66A61-FC5C-1F4E-BF2B-442E84DC212B}"/>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741979" y="4201168"/>
            <a:ext cx="2178213" cy="938677"/>
          </a:xfrm>
          <a:prstGeom prst="rect">
            <a:avLst/>
          </a:prstGeom>
        </p:spPr>
      </p:pic>
      <p:sp>
        <p:nvSpPr>
          <p:cNvPr id="25" name="TextBox 24">
            <a:extLst>
              <a:ext uri="{FF2B5EF4-FFF2-40B4-BE49-F238E27FC236}">
                <a16:creationId xmlns:a16="http://schemas.microsoft.com/office/drawing/2014/main" id="{0DDCDA99-100E-5A4C-A5C0-8468132A7BFA}"/>
              </a:ext>
            </a:extLst>
          </p:cNvPr>
          <p:cNvSpPr txBox="1"/>
          <p:nvPr/>
        </p:nvSpPr>
        <p:spPr>
          <a:xfrm>
            <a:off x="4778005" y="1645652"/>
            <a:ext cx="4352076" cy="4755148"/>
          </a:xfrm>
          <a:prstGeom prst="rect">
            <a:avLst/>
          </a:prstGeom>
          <a:noFill/>
        </p:spPr>
        <p:txBody>
          <a:bodyPr wrap="square" rtlCol="0">
            <a:spAutoFit/>
          </a:bodyPr>
          <a:lstStyle/>
          <a:p>
            <a:pPr algn="ctr"/>
            <a:r>
              <a:rPr lang="en-US" sz="1500" b="1" dirty="0"/>
              <a:t>ASSUMPTONS OF MLR</a:t>
            </a:r>
          </a:p>
          <a:p>
            <a:pPr marL="342900" indent="-342900">
              <a:buAutoNum type="arabicPeriod"/>
            </a:pPr>
            <a:r>
              <a:rPr lang="en-US" sz="1600" dirty="0"/>
              <a:t>The relationship between the independent and dependent variables is linear.</a:t>
            </a:r>
          </a:p>
          <a:p>
            <a:pPr marL="342900" indent="-342900">
              <a:buAutoNum type="arabicPeriod"/>
            </a:pPr>
            <a:r>
              <a:rPr lang="en-US" sz="1600" b="1" dirty="0"/>
              <a:t>The distribution of the response for fixed values of the explanatory variables is normal.  </a:t>
            </a:r>
          </a:p>
          <a:p>
            <a:pPr marL="342900" indent="-342900">
              <a:buAutoNum type="arabicPeriod"/>
            </a:pPr>
            <a:r>
              <a:rPr lang="en-US" sz="1600" dirty="0"/>
              <a:t>The distribution of the residuals is normal.</a:t>
            </a:r>
          </a:p>
          <a:p>
            <a:pPr marL="342900" indent="-342900">
              <a:buFontTx/>
              <a:buAutoNum type="arabicPeriod"/>
            </a:pPr>
            <a:r>
              <a:rPr lang="en-US" sz="1600" b="1" dirty="0"/>
              <a:t>The normal distributions of the responses should have constant variance (standard deviation) for fixed values of the explanatory variables.  </a:t>
            </a:r>
          </a:p>
          <a:p>
            <a:pPr marL="342900" indent="-342900">
              <a:buAutoNum type="arabicPeriod"/>
            </a:pPr>
            <a:r>
              <a:rPr lang="en-US" sz="1600" dirty="0"/>
              <a:t>The normal distributions of the residuals should have constant variance (standard deviation) for fixed values of the explanatory variables.  </a:t>
            </a:r>
          </a:p>
          <a:p>
            <a:pPr marL="342900" indent="-342900">
              <a:buAutoNum type="arabicPeriod"/>
            </a:pPr>
            <a:r>
              <a:rPr lang="en-US" sz="1600" dirty="0"/>
              <a:t>Explanatory variables are independent of one another.  (No multicollinearity).  </a:t>
            </a:r>
          </a:p>
          <a:p>
            <a:pPr marL="342900" indent="-342900">
              <a:buAutoNum type="arabicPeriod"/>
            </a:pPr>
            <a:r>
              <a:rPr lang="en-US" sz="1600" dirty="0"/>
              <a:t>Observations are independent of one another.</a:t>
            </a:r>
          </a:p>
        </p:txBody>
      </p:sp>
    </p:spTree>
    <p:extLst>
      <p:ext uri="{BB962C8B-B14F-4D97-AF65-F5344CB8AC3E}">
        <p14:creationId xmlns:p14="http://schemas.microsoft.com/office/powerpoint/2010/main" val="98213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7A05-0DC7-C94E-9565-C6E48E334CBF}"/>
              </a:ext>
            </a:extLst>
          </p:cNvPr>
          <p:cNvSpPr>
            <a:spLocks noGrp="1"/>
          </p:cNvSpPr>
          <p:nvPr>
            <p:ph type="title"/>
          </p:nvPr>
        </p:nvSpPr>
        <p:spPr/>
        <p:txBody>
          <a:bodyPr/>
          <a:lstStyle/>
          <a:p>
            <a:r>
              <a:rPr lang="en-US" dirty="0"/>
              <a:t>Plot of Assumptions Being Met</a:t>
            </a:r>
          </a:p>
        </p:txBody>
      </p:sp>
      <p:pic>
        <p:nvPicPr>
          <p:cNvPr id="5" name="Picture 4">
            <a:extLst>
              <a:ext uri="{FF2B5EF4-FFF2-40B4-BE49-F238E27FC236}">
                <a16:creationId xmlns:a16="http://schemas.microsoft.com/office/drawing/2014/main" id="{BB545665-38F2-5F4B-9A47-D53D6D74718A}"/>
              </a:ext>
            </a:extLst>
          </p:cNvPr>
          <p:cNvPicPr>
            <a:picLocks noChangeAspect="1"/>
          </p:cNvPicPr>
          <p:nvPr/>
        </p:nvPicPr>
        <p:blipFill>
          <a:blip r:embed="rId2"/>
          <a:stretch>
            <a:fillRect/>
          </a:stretch>
        </p:blipFill>
        <p:spPr>
          <a:xfrm>
            <a:off x="0" y="2349500"/>
            <a:ext cx="4965700" cy="43561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348B5BC-BC0A-9C42-8A24-3ED4BD5564A0}"/>
                  </a:ext>
                </a:extLst>
              </p:cNvPr>
              <p:cNvSpPr txBox="1"/>
              <p:nvPr/>
            </p:nvSpPr>
            <p:spPr>
              <a:xfrm>
                <a:off x="2856818" y="1475601"/>
                <a:ext cx="34303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=4+3</m:t>
                      </m:r>
                      <m:r>
                        <a:rPr lang="en-US" b="0" i="1" smtClean="0">
                          <a:latin typeface="Cambria Math" panose="02040503050406030204" pitchFamily="18" charset="0"/>
                        </a:rPr>
                        <m:t>𝑥</m:t>
                      </m:r>
                      <m:r>
                        <a:rPr lang="en-US" b="0" i="1" smtClean="0">
                          <a:latin typeface="Cambria Math" panose="02040503050406030204" pitchFamily="18" charset="0"/>
                        </a:rPr>
                        <m:t>−7</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6" name="TextBox 5">
                <a:extLst>
                  <a:ext uri="{FF2B5EF4-FFF2-40B4-BE49-F238E27FC236}">
                    <a16:creationId xmlns:a16="http://schemas.microsoft.com/office/drawing/2014/main" id="{F348B5BC-BC0A-9C42-8A24-3ED4BD5564A0}"/>
                  </a:ext>
                </a:extLst>
              </p:cNvPr>
              <p:cNvSpPr txBox="1">
                <a:spLocks noRot="1" noChangeAspect="1" noMove="1" noResize="1" noEditPoints="1" noAdjustHandles="1" noChangeArrowheads="1" noChangeShapeType="1" noTextEdit="1"/>
              </p:cNvSpPr>
              <p:nvPr/>
            </p:nvSpPr>
            <p:spPr>
              <a:xfrm>
                <a:off x="2856818" y="1475601"/>
                <a:ext cx="3430363" cy="276999"/>
              </a:xfrm>
              <a:prstGeom prst="rect">
                <a:avLst/>
              </a:prstGeom>
              <a:blipFill>
                <a:blip r:embed="rId3"/>
                <a:stretch>
                  <a:fillRect r="-1845" b="-39130"/>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3D64C2BF-03F7-5348-BE2F-2FD94C79AB02}"/>
              </a:ext>
            </a:extLst>
          </p:cNvPr>
          <p:cNvSpPr txBox="1"/>
          <p:nvPr/>
        </p:nvSpPr>
        <p:spPr>
          <a:xfrm>
            <a:off x="4778005" y="1874252"/>
            <a:ext cx="4352076" cy="4755148"/>
          </a:xfrm>
          <a:prstGeom prst="rect">
            <a:avLst/>
          </a:prstGeom>
          <a:noFill/>
        </p:spPr>
        <p:txBody>
          <a:bodyPr wrap="square" rtlCol="0">
            <a:spAutoFit/>
          </a:bodyPr>
          <a:lstStyle/>
          <a:p>
            <a:pPr algn="ctr"/>
            <a:r>
              <a:rPr lang="en-US" sz="1500" b="1" dirty="0"/>
              <a:t>ASSUMPTONS OF MLR</a:t>
            </a:r>
          </a:p>
          <a:p>
            <a:pPr marL="342900" indent="-342900">
              <a:buAutoNum type="arabicPeriod"/>
            </a:pPr>
            <a:r>
              <a:rPr lang="en-US" sz="1600" dirty="0"/>
              <a:t>The relationship between the independent and dependent variables is linear.</a:t>
            </a:r>
          </a:p>
          <a:p>
            <a:pPr marL="342900" indent="-342900">
              <a:buAutoNum type="arabicPeriod"/>
            </a:pPr>
            <a:r>
              <a:rPr lang="en-US" sz="1600" dirty="0"/>
              <a:t>The distribution of the response for fixed values of the explanatory variables is normal.  </a:t>
            </a:r>
          </a:p>
          <a:p>
            <a:pPr marL="342900" indent="-342900">
              <a:buAutoNum type="arabicPeriod"/>
            </a:pPr>
            <a:r>
              <a:rPr lang="en-US" sz="1600" dirty="0"/>
              <a:t>The distribution of the residuals is normal.</a:t>
            </a:r>
          </a:p>
          <a:p>
            <a:pPr marL="342900" indent="-342900">
              <a:buFontTx/>
              <a:buAutoNum type="arabicPeriod"/>
            </a:pPr>
            <a:r>
              <a:rPr lang="en-US" sz="1600" dirty="0"/>
              <a:t>The normal distributions of the responses should have constant variance (standard deviation) for fixed values of the explanatory variables.  </a:t>
            </a:r>
          </a:p>
          <a:p>
            <a:pPr marL="342900" indent="-342900">
              <a:buAutoNum type="arabicPeriod"/>
            </a:pPr>
            <a:r>
              <a:rPr lang="en-US" sz="1600" dirty="0"/>
              <a:t>The normal distributions of the residuals should have constant variance (standard deviation) for fixed values of the explanatory variables.  </a:t>
            </a:r>
          </a:p>
          <a:p>
            <a:pPr marL="342900" indent="-342900">
              <a:buAutoNum type="arabicPeriod"/>
            </a:pPr>
            <a:r>
              <a:rPr lang="en-US" sz="1600" dirty="0"/>
              <a:t>Explanatory variables are independent of one another.  (No multicollinearity).  </a:t>
            </a:r>
          </a:p>
          <a:p>
            <a:pPr marL="342900" indent="-342900">
              <a:buAutoNum type="arabicPeriod"/>
            </a:pPr>
            <a:r>
              <a:rPr lang="en-US" sz="1600" dirty="0"/>
              <a:t>Observations are independent of one another.</a:t>
            </a:r>
          </a:p>
        </p:txBody>
      </p:sp>
    </p:spTree>
    <p:extLst>
      <p:ext uri="{BB962C8B-B14F-4D97-AF65-F5344CB8AC3E}">
        <p14:creationId xmlns:p14="http://schemas.microsoft.com/office/powerpoint/2010/main" val="11162772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BD763-4B91-A944-BC79-BCD5FD172B6E}"/>
              </a:ext>
            </a:extLst>
          </p:cNvPr>
          <p:cNvSpPr>
            <a:spLocks noGrp="1"/>
          </p:cNvSpPr>
          <p:nvPr>
            <p:ph type="title"/>
          </p:nvPr>
        </p:nvSpPr>
        <p:spPr>
          <a:xfrm>
            <a:off x="0" y="228600"/>
            <a:ext cx="9144000" cy="914400"/>
          </a:xfrm>
        </p:spPr>
        <p:txBody>
          <a:bodyPr>
            <a:normAutofit fontScale="90000"/>
          </a:bodyPr>
          <a:lstStyle/>
          <a:p>
            <a:r>
              <a:rPr lang="en-US" dirty="0"/>
              <a:t>Histogram and Scatterplot of Residuals</a:t>
            </a:r>
          </a:p>
        </p:txBody>
      </p:sp>
      <p:pic>
        <p:nvPicPr>
          <p:cNvPr id="7" name="Picture 6">
            <a:extLst>
              <a:ext uri="{FF2B5EF4-FFF2-40B4-BE49-F238E27FC236}">
                <a16:creationId xmlns:a16="http://schemas.microsoft.com/office/drawing/2014/main" id="{3BCD3FB1-812B-A641-BC42-8A8348FDC950}"/>
              </a:ext>
            </a:extLst>
          </p:cNvPr>
          <p:cNvPicPr>
            <a:picLocks noChangeAspect="1"/>
          </p:cNvPicPr>
          <p:nvPr/>
        </p:nvPicPr>
        <p:blipFill>
          <a:blip r:embed="rId3"/>
          <a:stretch>
            <a:fillRect/>
          </a:stretch>
        </p:blipFill>
        <p:spPr>
          <a:xfrm>
            <a:off x="381000" y="2116283"/>
            <a:ext cx="3324788" cy="2303317"/>
          </a:xfrm>
          <a:prstGeom prst="rect">
            <a:avLst/>
          </a:prstGeom>
        </p:spPr>
      </p:pic>
      <p:pic>
        <p:nvPicPr>
          <p:cNvPr id="8" name="Picture 7">
            <a:extLst>
              <a:ext uri="{FF2B5EF4-FFF2-40B4-BE49-F238E27FC236}">
                <a16:creationId xmlns:a16="http://schemas.microsoft.com/office/drawing/2014/main" id="{8BFA7F88-E125-1C45-8BE0-71924D67A031}"/>
              </a:ext>
            </a:extLst>
          </p:cNvPr>
          <p:cNvPicPr>
            <a:picLocks noChangeAspect="1"/>
          </p:cNvPicPr>
          <p:nvPr/>
        </p:nvPicPr>
        <p:blipFill>
          <a:blip r:embed="rId4"/>
          <a:stretch>
            <a:fillRect/>
          </a:stretch>
        </p:blipFill>
        <p:spPr>
          <a:xfrm>
            <a:off x="381001" y="4494168"/>
            <a:ext cx="3441350" cy="2287632"/>
          </a:xfrm>
          <a:prstGeom prst="rect">
            <a:avLst/>
          </a:prstGeom>
        </p:spPr>
      </p:pic>
      <p:cxnSp>
        <p:nvCxnSpPr>
          <p:cNvPr id="13" name="Straight Connector 12">
            <a:extLst>
              <a:ext uri="{FF2B5EF4-FFF2-40B4-BE49-F238E27FC236}">
                <a16:creationId xmlns:a16="http://schemas.microsoft.com/office/drawing/2014/main" id="{C4736630-72B6-AD41-A0A4-E95CEE15F274}"/>
              </a:ext>
            </a:extLst>
          </p:cNvPr>
          <p:cNvCxnSpPr>
            <a:cxnSpLocks/>
          </p:cNvCxnSpPr>
          <p:nvPr/>
        </p:nvCxnSpPr>
        <p:spPr>
          <a:xfrm>
            <a:off x="753028" y="5724339"/>
            <a:ext cx="295728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8EFC816-E8BC-1548-AEF2-DAD48C40217C}"/>
              </a:ext>
            </a:extLst>
          </p:cNvPr>
          <p:cNvSpPr txBox="1"/>
          <p:nvPr/>
        </p:nvSpPr>
        <p:spPr>
          <a:xfrm>
            <a:off x="4422997" y="2120473"/>
            <a:ext cx="4653479" cy="4508927"/>
          </a:xfrm>
          <a:prstGeom prst="rect">
            <a:avLst/>
          </a:prstGeom>
          <a:noFill/>
        </p:spPr>
        <p:txBody>
          <a:bodyPr wrap="square" rtlCol="0">
            <a:spAutoFit/>
          </a:bodyPr>
          <a:lstStyle/>
          <a:p>
            <a:pPr algn="ctr"/>
            <a:r>
              <a:rPr lang="en-US" sz="1500" b="1" dirty="0"/>
              <a:t>ASSUMPTONS OF MLR</a:t>
            </a:r>
          </a:p>
          <a:p>
            <a:pPr marL="342900" indent="-342900">
              <a:buAutoNum type="arabicPeriod"/>
            </a:pPr>
            <a:r>
              <a:rPr lang="en-US" sz="1600" dirty="0"/>
              <a:t>The relationship between the independent and dependent variables is linear.</a:t>
            </a:r>
          </a:p>
          <a:p>
            <a:pPr marL="342900" indent="-342900">
              <a:buAutoNum type="arabicPeriod"/>
            </a:pPr>
            <a:r>
              <a:rPr lang="en-US" sz="1600" dirty="0"/>
              <a:t>The distribution of the response for fixed values of the explanatory variables is normal.  </a:t>
            </a:r>
          </a:p>
          <a:p>
            <a:pPr marL="342900" indent="-342900">
              <a:buAutoNum type="arabicPeriod"/>
            </a:pPr>
            <a:r>
              <a:rPr lang="en-US" sz="1600" b="1" dirty="0"/>
              <a:t>The distribution of the residuals is normal.</a:t>
            </a:r>
          </a:p>
          <a:p>
            <a:pPr marL="342900" indent="-342900">
              <a:buFontTx/>
              <a:buAutoNum type="arabicPeriod"/>
            </a:pPr>
            <a:r>
              <a:rPr lang="en-US" sz="1600" dirty="0"/>
              <a:t>The normal distributions of the responses should have constant variance (standard deviation) for fixed values of the explanatory variables.  </a:t>
            </a:r>
          </a:p>
          <a:p>
            <a:pPr marL="342900" indent="-342900">
              <a:buAutoNum type="arabicPeriod"/>
            </a:pPr>
            <a:r>
              <a:rPr lang="en-US" sz="1600" b="1" dirty="0"/>
              <a:t>The normal distributions of the residuals should have constant variance (standard deviation) for fixed values of the explanatory variables.  </a:t>
            </a:r>
          </a:p>
          <a:p>
            <a:pPr marL="342900" indent="-342900">
              <a:buAutoNum type="arabicPeriod"/>
            </a:pPr>
            <a:r>
              <a:rPr lang="en-US" sz="1600" dirty="0"/>
              <a:t>Explanatory variables are independent of one another.  (No multicollinearity).  </a:t>
            </a:r>
          </a:p>
          <a:p>
            <a:pPr marL="342900" indent="-342900">
              <a:buAutoNum type="arabicPeriod"/>
            </a:pPr>
            <a:r>
              <a:rPr lang="en-US" sz="1600" dirty="0"/>
              <a:t>Observations are independent of one another.</a:t>
            </a:r>
          </a:p>
        </p:txBody>
      </p:sp>
      <p:sp>
        <p:nvSpPr>
          <p:cNvPr id="4" name="Rectangle 3">
            <a:extLst>
              <a:ext uri="{FF2B5EF4-FFF2-40B4-BE49-F238E27FC236}">
                <a16:creationId xmlns:a16="http://schemas.microsoft.com/office/drawing/2014/main" id="{F8C9E550-E098-EB48-BF4C-93411055DF14}"/>
              </a:ext>
            </a:extLst>
          </p:cNvPr>
          <p:cNvSpPr/>
          <p:nvPr/>
        </p:nvSpPr>
        <p:spPr>
          <a:xfrm>
            <a:off x="76200" y="1447800"/>
            <a:ext cx="5486400" cy="600164"/>
          </a:xfrm>
          <a:prstGeom prst="rect">
            <a:avLst/>
          </a:prstGeom>
        </p:spPr>
        <p:txBody>
          <a:bodyPr wrap="square">
            <a:spAutoFit/>
          </a:bodyPr>
          <a:lstStyle/>
          <a:p>
            <a:r>
              <a:rPr lang="en-US" sz="1100" dirty="0"/>
              <a:t>fit = </a:t>
            </a:r>
            <a:r>
              <a:rPr lang="en-US" sz="1100" dirty="0" err="1"/>
              <a:t>lm</a:t>
            </a:r>
            <a:r>
              <a:rPr lang="en-US" sz="1100" dirty="0"/>
              <a:t>(</a:t>
            </a:r>
            <a:r>
              <a:rPr lang="en-US" sz="1100" dirty="0" err="1"/>
              <a:t>z~x</a:t>
            </a:r>
            <a:r>
              <a:rPr lang="en-US" sz="1100" dirty="0"/>
              <a:t> + y, data = </a:t>
            </a:r>
            <a:r>
              <a:rPr lang="en-US" sz="1100" dirty="0" err="1"/>
              <a:t>df</a:t>
            </a:r>
            <a:r>
              <a:rPr lang="en-US" sz="1100" dirty="0"/>
              <a:t>)</a:t>
            </a:r>
          </a:p>
          <a:p>
            <a:r>
              <a:rPr lang="en-US" sz="1100" dirty="0" err="1"/>
              <a:t>hist</a:t>
            </a:r>
            <a:r>
              <a:rPr lang="en-US" sz="1100" dirty="0"/>
              <a:t>(</a:t>
            </a:r>
            <a:r>
              <a:rPr lang="en-US" sz="1100" dirty="0" err="1"/>
              <a:t>fit$residuals</a:t>
            </a:r>
            <a:r>
              <a:rPr lang="en-US" sz="1100" dirty="0"/>
              <a:t>, col = "blue", main = "Histogram of Residuals")</a:t>
            </a:r>
          </a:p>
          <a:p>
            <a:r>
              <a:rPr lang="en-US" sz="1100" dirty="0"/>
              <a:t>plot(</a:t>
            </a:r>
            <a:r>
              <a:rPr lang="en-US" sz="1100" dirty="0" err="1"/>
              <a:t>fit$fitted.values,fit$residuals</a:t>
            </a:r>
            <a:r>
              <a:rPr lang="en-US" sz="1100" dirty="0"/>
              <a:t>, main = "Plot of Residuals v. Fitted Values")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513436-70BF-A24E-9F19-770FDB90C986}"/>
                  </a:ext>
                </a:extLst>
              </p:cNvPr>
              <p:cNvSpPr txBox="1"/>
              <p:nvPr/>
            </p:nvSpPr>
            <p:spPr>
              <a:xfrm>
                <a:off x="5034554" y="1493237"/>
                <a:ext cx="34303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=4+3</m:t>
                      </m:r>
                      <m:r>
                        <a:rPr lang="en-US" b="0" i="1" smtClean="0">
                          <a:latin typeface="Cambria Math" panose="02040503050406030204" pitchFamily="18" charset="0"/>
                        </a:rPr>
                        <m:t>𝑥</m:t>
                      </m:r>
                      <m:r>
                        <a:rPr lang="en-US" b="0" i="1" smtClean="0">
                          <a:latin typeface="Cambria Math" panose="02040503050406030204" pitchFamily="18" charset="0"/>
                        </a:rPr>
                        <m:t>−7</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12" name="TextBox 11">
                <a:extLst>
                  <a:ext uri="{FF2B5EF4-FFF2-40B4-BE49-F238E27FC236}">
                    <a16:creationId xmlns:a16="http://schemas.microsoft.com/office/drawing/2014/main" id="{F9513436-70BF-A24E-9F19-770FDB90C986}"/>
                  </a:ext>
                </a:extLst>
              </p:cNvPr>
              <p:cNvSpPr txBox="1">
                <a:spLocks noRot="1" noChangeAspect="1" noMove="1" noResize="1" noEditPoints="1" noAdjustHandles="1" noChangeArrowheads="1" noChangeShapeType="1" noTextEdit="1"/>
              </p:cNvSpPr>
              <p:nvPr/>
            </p:nvSpPr>
            <p:spPr>
              <a:xfrm>
                <a:off x="5034554" y="1493237"/>
                <a:ext cx="3430363" cy="276999"/>
              </a:xfrm>
              <a:prstGeom prst="rect">
                <a:avLst/>
              </a:prstGeom>
              <a:blipFill>
                <a:blip r:embed="rId5"/>
                <a:stretch>
                  <a:fillRect t="-4545" r="-1476" b="-40909"/>
                </a:stretch>
              </a:blipFill>
            </p:spPr>
            <p:txBody>
              <a:bodyPr/>
              <a:lstStyle/>
              <a:p>
                <a:r>
                  <a:rPr lang="en-US">
                    <a:noFill/>
                  </a:rPr>
                  <a:t> </a:t>
                </a:r>
              </a:p>
            </p:txBody>
          </p:sp>
        </mc:Fallback>
      </mc:AlternateContent>
    </p:spTree>
    <p:extLst>
      <p:ext uri="{BB962C8B-B14F-4D97-AF65-F5344CB8AC3E}">
        <p14:creationId xmlns:p14="http://schemas.microsoft.com/office/powerpoint/2010/main" val="108566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BD763-4B91-A944-BC79-BCD5FD172B6E}"/>
              </a:ext>
            </a:extLst>
          </p:cNvPr>
          <p:cNvSpPr>
            <a:spLocks noGrp="1"/>
          </p:cNvSpPr>
          <p:nvPr>
            <p:ph type="title"/>
          </p:nvPr>
        </p:nvSpPr>
        <p:spPr>
          <a:xfrm>
            <a:off x="0" y="228600"/>
            <a:ext cx="9144000" cy="914400"/>
          </a:xfrm>
        </p:spPr>
        <p:txBody>
          <a:bodyPr>
            <a:normAutofit fontScale="90000"/>
          </a:bodyPr>
          <a:lstStyle/>
          <a:p>
            <a:r>
              <a:rPr lang="en-US" dirty="0"/>
              <a:t>Histogram and Scatterplot of Residuals</a:t>
            </a:r>
          </a:p>
        </p:txBody>
      </p:sp>
      <p:pic>
        <p:nvPicPr>
          <p:cNvPr id="7" name="Picture 6">
            <a:extLst>
              <a:ext uri="{FF2B5EF4-FFF2-40B4-BE49-F238E27FC236}">
                <a16:creationId xmlns:a16="http://schemas.microsoft.com/office/drawing/2014/main" id="{3BCD3FB1-812B-A641-BC42-8A8348FDC950}"/>
              </a:ext>
            </a:extLst>
          </p:cNvPr>
          <p:cNvPicPr>
            <a:picLocks noChangeAspect="1"/>
          </p:cNvPicPr>
          <p:nvPr/>
        </p:nvPicPr>
        <p:blipFill>
          <a:blip r:embed="rId3"/>
          <a:stretch>
            <a:fillRect/>
          </a:stretch>
        </p:blipFill>
        <p:spPr>
          <a:xfrm>
            <a:off x="48033" y="2232212"/>
            <a:ext cx="4546379" cy="3149600"/>
          </a:xfrm>
          <a:prstGeom prst="rect">
            <a:avLst/>
          </a:prstGeom>
        </p:spPr>
      </p:pic>
      <p:pic>
        <p:nvPicPr>
          <p:cNvPr id="8" name="Picture 7">
            <a:extLst>
              <a:ext uri="{FF2B5EF4-FFF2-40B4-BE49-F238E27FC236}">
                <a16:creationId xmlns:a16="http://schemas.microsoft.com/office/drawing/2014/main" id="{8BFA7F88-E125-1C45-8BE0-71924D67A031}"/>
              </a:ext>
            </a:extLst>
          </p:cNvPr>
          <p:cNvPicPr>
            <a:picLocks noChangeAspect="1"/>
          </p:cNvPicPr>
          <p:nvPr/>
        </p:nvPicPr>
        <p:blipFill>
          <a:blip r:embed="rId4"/>
          <a:stretch>
            <a:fillRect/>
          </a:stretch>
        </p:blipFill>
        <p:spPr>
          <a:xfrm>
            <a:off x="4724400" y="2209800"/>
            <a:ext cx="4298620" cy="2857500"/>
          </a:xfrm>
          <a:prstGeom prst="rect">
            <a:avLst/>
          </a:prstGeom>
        </p:spPr>
      </p:pic>
      <p:sp>
        <p:nvSpPr>
          <p:cNvPr id="9" name="TextBox 8">
            <a:extLst>
              <a:ext uri="{FF2B5EF4-FFF2-40B4-BE49-F238E27FC236}">
                <a16:creationId xmlns:a16="http://schemas.microsoft.com/office/drawing/2014/main" id="{C38E349D-5DF8-E94A-B1D0-5B10799C1180}"/>
              </a:ext>
            </a:extLst>
          </p:cNvPr>
          <p:cNvSpPr txBox="1"/>
          <p:nvPr/>
        </p:nvSpPr>
        <p:spPr>
          <a:xfrm>
            <a:off x="762000" y="5472953"/>
            <a:ext cx="3429000" cy="646331"/>
          </a:xfrm>
          <a:prstGeom prst="rect">
            <a:avLst/>
          </a:prstGeom>
          <a:noFill/>
        </p:spPr>
        <p:txBody>
          <a:bodyPr wrap="square" rtlCol="0">
            <a:spAutoFit/>
          </a:bodyPr>
          <a:lstStyle/>
          <a:p>
            <a:r>
              <a:rPr lang="en-US" dirty="0"/>
              <a:t>These should look normally distributed. Why the right skew?</a:t>
            </a:r>
          </a:p>
        </p:txBody>
      </p:sp>
      <p:sp>
        <p:nvSpPr>
          <p:cNvPr id="10" name="TextBox 9">
            <a:extLst>
              <a:ext uri="{FF2B5EF4-FFF2-40B4-BE49-F238E27FC236}">
                <a16:creationId xmlns:a16="http://schemas.microsoft.com/office/drawing/2014/main" id="{27782E98-BCCF-4F40-9BDE-C29C9EE05065}"/>
              </a:ext>
            </a:extLst>
          </p:cNvPr>
          <p:cNvSpPr txBox="1"/>
          <p:nvPr/>
        </p:nvSpPr>
        <p:spPr>
          <a:xfrm>
            <a:off x="4930610" y="5305612"/>
            <a:ext cx="3886200" cy="923330"/>
          </a:xfrm>
          <a:prstGeom prst="rect">
            <a:avLst/>
          </a:prstGeom>
          <a:noFill/>
        </p:spPr>
        <p:txBody>
          <a:bodyPr wrap="square" rtlCol="0">
            <a:spAutoFit/>
          </a:bodyPr>
          <a:lstStyle/>
          <a:p>
            <a:r>
              <a:rPr lang="en-US" dirty="0"/>
              <a:t>These should look evenly scattered around 0.  Why do they look shifted for some fitted values?  </a:t>
            </a:r>
          </a:p>
        </p:txBody>
      </p:sp>
      <p:cxnSp>
        <p:nvCxnSpPr>
          <p:cNvPr id="13" name="Straight Connector 12">
            <a:extLst>
              <a:ext uri="{FF2B5EF4-FFF2-40B4-BE49-F238E27FC236}">
                <a16:creationId xmlns:a16="http://schemas.microsoft.com/office/drawing/2014/main" id="{C4736630-72B6-AD41-A0A4-E95CEE15F274}"/>
              </a:ext>
            </a:extLst>
          </p:cNvPr>
          <p:cNvCxnSpPr/>
          <p:nvPr/>
        </p:nvCxnSpPr>
        <p:spPr>
          <a:xfrm>
            <a:off x="5185407" y="3747247"/>
            <a:ext cx="370827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7ADC645-13D9-1B43-A8F2-381ABACE2909}"/>
                  </a:ext>
                </a:extLst>
              </p:cNvPr>
              <p:cNvSpPr txBox="1"/>
              <p:nvPr/>
            </p:nvSpPr>
            <p:spPr>
              <a:xfrm>
                <a:off x="2856818" y="1551801"/>
                <a:ext cx="34303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=4+3</m:t>
                      </m:r>
                      <m:r>
                        <a:rPr lang="en-US" b="0" i="1" smtClean="0">
                          <a:latin typeface="Cambria Math" panose="02040503050406030204" pitchFamily="18" charset="0"/>
                        </a:rPr>
                        <m:t>𝑥</m:t>
                      </m:r>
                      <m:r>
                        <a:rPr lang="en-US" b="0" i="1" smtClean="0">
                          <a:latin typeface="Cambria Math" panose="02040503050406030204" pitchFamily="18" charset="0"/>
                        </a:rPr>
                        <m:t>−7</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15" name="TextBox 14">
                <a:extLst>
                  <a:ext uri="{FF2B5EF4-FFF2-40B4-BE49-F238E27FC236}">
                    <a16:creationId xmlns:a16="http://schemas.microsoft.com/office/drawing/2014/main" id="{97ADC645-13D9-1B43-A8F2-381ABACE2909}"/>
                  </a:ext>
                </a:extLst>
              </p:cNvPr>
              <p:cNvSpPr txBox="1">
                <a:spLocks noRot="1" noChangeAspect="1" noMove="1" noResize="1" noEditPoints="1" noAdjustHandles="1" noChangeArrowheads="1" noChangeShapeType="1" noTextEdit="1"/>
              </p:cNvSpPr>
              <p:nvPr/>
            </p:nvSpPr>
            <p:spPr>
              <a:xfrm>
                <a:off x="2856818" y="1551801"/>
                <a:ext cx="3430363" cy="276999"/>
              </a:xfrm>
              <a:prstGeom prst="rect">
                <a:avLst/>
              </a:prstGeom>
              <a:blipFill>
                <a:blip r:embed="rId5"/>
                <a:stretch>
                  <a:fillRect r="-1845" b="-39130"/>
                </a:stretch>
              </a:blipFill>
            </p:spPr>
            <p:txBody>
              <a:bodyPr/>
              <a:lstStyle/>
              <a:p>
                <a:r>
                  <a:rPr lang="en-US">
                    <a:noFill/>
                  </a:rPr>
                  <a:t> </a:t>
                </a:r>
              </a:p>
            </p:txBody>
          </p:sp>
        </mc:Fallback>
      </mc:AlternateContent>
    </p:spTree>
    <p:extLst>
      <p:ext uri="{BB962C8B-B14F-4D97-AF65-F5344CB8AC3E}">
        <p14:creationId xmlns:p14="http://schemas.microsoft.com/office/powerpoint/2010/main" val="27099549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BD763-4B91-A944-BC79-BCD5FD172B6E}"/>
              </a:ext>
            </a:extLst>
          </p:cNvPr>
          <p:cNvSpPr>
            <a:spLocks noGrp="1"/>
          </p:cNvSpPr>
          <p:nvPr>
            <p:ph type="title"/>
          </p:nvPr>
        </p:nvSpPr>
        <p:spPr>
          <a:xfrm>
            <a:off x="0" y="228600"/>
            <a:ext cx="9144000" cy="914400"/>
          </a:xfrm>
        </p:spPr>
        <p:txBody>
          <a:bodyPr>
            <a:normAutofit/>
          </a:bodyPr>
          <a:lstStyle/>
          <a:p>
            <a:r>
              <a:rPr lang="en-US" dirty="0"/>
              <a:t>Scatterplots and Correlations </a:t>
            </a:r>
          </a:p>
        </p:txBody>
      </p:sp>
      <p:pic>
        <p:nvPicPr>
          <p:cNvPr id="3" name="Picture 2">
            <a:extLst>
              <a:ext uri="{FF2B5EF4-FFF2-40B4-BE49-F238E27FC236}">
                <a16:creationId xmlns:a16="http://schemas.microsoft.com/office/drawing/2014/main" id="{30E2EF85-3FE4-0C4C-8C9B-FDC9095A2E59}"/>
              </a:ext>
            </a:extLst>
          </p:cNvPr>
          <p:cNvPicPr>
            <a:picLocks noChangeAspect="1"/>
          </p:cNvPicPr>
          <p:nvPr/>
        </p:nvPicPr>
        <p:blipFill>
          <a:blip r:embed="rId3"/>
          <a:stretch>
            <a:fillRect/>
          </a:stretch>
        </p:blipFill>
        <p:spPr>
          <a:xfrm>
            <a:off x="195393" y="2438400"/>
            <a:ext cx="4990171" cy="342900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00AD41-33C5-7F44-856A-696D0D6C79D2}"/>
                  </a:ext>
                </a:extLst>
              </p:cNvPr>
              <p:cNvSpPr txBox="1"/>
              <p:nvPr/>
            </p:nvSpPr>
            <p:spPr>
              <a:xfrm>
                <a:off x="2856818" y="1570686"/>
                <a:ext cx="34303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=4+3</m:t>
                      </m:r>
                      <m:r>
                        <a:rPr lang="en-US" b="0" i="1" smtClean="0">
                          <a:latin typeface="Cambria Math" panose="02040503050406030204" pitchFamily="18" charset="0"/>
                        </a:rPr>
                        <m:t>𝑥</m:t>
                      </m:r>
                      <m:r>
                        <a:rPr lang="en-US" b="0" i="1" smtClean="0">
                          <a:latin typeface="Cambria Math" panose="02040503050406030204" pitchFamily="18" charset="0"/>
                        </a:rPr>
                        <m:t>−7</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12" name="TextBox 11">
                <a:extLst>
                  <a:ext uri="{FF2B5EF4-FFF2-40B4-BE49-F238E27FC236}">
                    <a16:creationId xmlns:a16="http://schemas.microsoft.com/office/drawing/2014/main" id="{5A00AD41-33C5-7F44-856A-696D0D6C79D2}"/>
                  </a:ext>
                </a:extLst>
              </p:cNvPr>
              <p:cNvSpPr txBox="1">
                <a:spLocks noRot="1" noChangeAspect="1" noMove="1" noResize="1" noEditPoints="1" noAdjustHandles="1" noChangeArrowheads="1" noChangeShapeType="1" noTextEdit="1"/>
              </p:cNvSpPr>
              <p:nvPr/>
            </p:nvSpPr>
            <p:spPr>
              <a:xfrm>
                <a:off x="2856818" y="1570686"/>
                <a:ext cx="3430363" cy="276999"/>
              </a:xfrm>
              <a:prstGeom prst="rect">
                <a:avLst/>
              </a:prstGeom>
              <a:blipFill>
                <a:blip r:embed="rId4"/>
                <a:stretch>
                  <a:fillRect t="-4545" r="-1845" b="-45455"/>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1A2214DD-725A-0B47-B379-8C5305024A40}"/>
              </a:ext>
            </a:extLst>
          </p:cNvPr>
          <p:cNvSpPr txBox="1"/>
          <p:nvPr/>
        </p:nvSpPr>
        <p:spPr>
          <a:xfrm>
            <a:off x="-76200" y="6075402"/>
            <a:ext cx="5334000" cy="553998"/>
          </a:xfrm>
          <a:prstGeom prst="rect">
            <a:avLst/>
          </a:prstGeom>
          <a:noFill/>
        </p:spPr>
        <p:txBody>
          <a:bodyPr wrap="square" rtlCol="0">
            <a:spAutoFit/>
          </a:bodyPr>
          <a:lstStyle/>
          <a:p>
            <a:pPr algn="ctr"/>
            <a:r>
              <a:rPr lang="en-US" sz="1500" dirty="0"/>
              <a:t>The strong negative correlation with z and y makes sense. </a:t>
            </a:r>
          </a:p>
          <a:p>
            <a:pPr algn="ctr"/>
            <a:r>
              <a:rPr lang="en-US" sz="1500" dirty="0"/>
              <a:t>What is going on with z and x = 6? </a:t>
            </a:r>
          </a:p>
        </p:txBody>
      </p:sp>
      <p:sp>
        <p:nvSpPr>
          <p:cNvPr id="4" name="Oval 3">
            <a:extLst>
              <a:ext uri="{FF2B5EF4-FFF2-40B4-BE49-F238E27FC236}">
                <a16:creationId xmlns:a16="http://schemas.microsoft.com/office/drawing/2014/main" id="{54E9A637-846D-BB4D-B3B5-286729E80FEC}"/>
              </a:ext>
            </a:extLst>
          </p:cNvPr>
          <p:cNvSpPr/>
          <p:nvPr/>
        </p:nvSpPr>
        <p:spPr>
          <a:xfrm>
            <a:off x="999565" y="5262283"/>
            <a:ext cx="381000" cy="6858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FB0B984-E26B-6948-A420-85786A1339ED}"/>
              </a:ext>
            </a:extLst>
          </p:cNvPr>
          <p:cNvSpPr txBox="1"/>
          <p:nvPr/>
        </p:nvSpPr>
        <p:spPr>
          <a:xfrm>
            <a:off x="5185564" y="2003612"/>
            <a:ext cx="4006820" cy="4555093"/>
          </a:xfrm>
          <a:prstGeom prst="rect">
            <a:avLst/>
          </a:prstGeom>
          <a:noFill/>
        </p:spPr>
        <p:txBody>
          <a:bodyPr wrap="square" rtlCol="0">
            <a:spAutoFit/>
          </a:bodyPr>
          <a:lstStyle/>
          <a:p>
            <a:pPr algn="ctr"/>
            <a:r>
              <a:rPr lang="en-US" sz="1450" b="1" dirty="0"/>
              <a:t>ASSUMPTONS OF MLR</a:t>
            </a:r>
          </a:p>
          <a:p>
            <a:pPr marL="342900" indent="-342900">
              <a:buAutoNum type="arabicPeriod"/>
            </a:pPr>
            <a:r>
              <a:rPr lang="en-US" sz="1450" b="1" dirty="0"/>
              <a:t>The relationship between the independent and dependent variables is linear.</a:t>
            </a:r>
          </a:p>
          <a:p>
            <a:pPr marL="342900" indent="-342900">
              <a:buAutoNum type="arabicPeriod"/>
            </a:pPr>
            <a:r>
              <a:rPr lang="en-US" sz="1450" dirty="0"/>
              <a:t>The distribution of the response for fixed values of the explanatory variables is normal.  </a:t>
            </a:r>
          </a:p>
          <a:p>
            <a:pPr marL="342900" indent="-342900">
              <a:buAutoNum type="arabicPeriod"/>
            </a:pPr>
            <a:r>
              <a:rPr lang="en-US" sz="1450" dirty="0"/>
              <a:t>The distribution of the residuals is normal.</a:t>
            </a:r>
          </a:p>
          <a:p>
            <a:pPr marL="342900" indent="-342900">
              <a:buFontTx/>
              <a:buAutoNum type="arabicPeriod"/>
            </a:pPr>
            <a:r>
              <a:rPr lang="en-US" sz="1450" dirty="0"/>
              <a:t>The normal distributions of the responses should have constant variance (standard deviation) for fixed values of the explanatory variables.  </a:t>
            </a:r>
          </a:p>
          <a:p>
            <a:pPr marL="342900" indent="-342900">
              <a:buAutoNum type="arabicPeriod"/>
            </a:pPr>
            <a:r>
              <a:rPr lang="en-US" sz="1450" dirty="0"/>
              <a:t>The normal distributions of the residuals should have constant variance (standard deviation) for fixed values of the explanatory variables.  </a:t>
            </a:r>
          </a:p>
          <a:p>
            <a:pPr marL="342900" indent="-342900">
              <a:buAutoNum type="arabicPeriod"/>
            </a:pPr>
            <a:r>
              <a:rPr lang="en-US" sz="1450" b="1" dirty="0"/>
              <a:t>Explanatory variables are independent of one another.  (No multicollinearity).  </a:t>
            </a:r>
          </a:p>
          <a:p>
            <a:pPr marL="342900" indent="-342900">
              <a:buAutoNum type="arabicPeriod"/>
            </a:pPr>
            <a:r>
              <a:rPr lang="en-US" sz="1450" dirty="0"/>
              <a:t>Observations are independent of one another.</a:t>
            </a:r>
          </a:p>
        </p:txBody>
      </p:sp>
      <p:sp>
        <p:nvSpPr>
          <p:cNvPr id="16" name="Rectangle 15">
            <a:extLst>
              <a:ext uri="{FF2B5EF4-FFF2-40B4-BE49-F238E27FC236}">
                <a16:creationId xmlns:a16="http://schemas.microsoft.com/office/drawing/2014/main" id="{9332A293-ADF6-3840-B272-5D47D78A0541}"/>
              </a:ext>
            </a:extLst>
          </p:cNvPr>
          <p:cNvSpPr/>
          <p:nvPr/>
        </p:nvSpPr>
        <p:spPr>
          <a:xfrm>
            <a:off x="1855511" y="1926135"/>
            <a:ext cx="1669935" cy="461665"/>
          </a:xfrm>
          <a:prstGeom prst="rect">
            <a:avLst/>
          </a:prstGeom>
        </p:spPr>
        <p:txBody>
          <a:bodyPr wrap="square">
            <a:spAutoFit/>
          </a:bodyPr>
          <a:lstStyle/>
          <a:p>
            <a:r>
              <a:rPr lang="en-US" sz="1200" dirty="0"/>
              <a:t>library(</a:t>
            </a:r>
            <a:r>
              <a:rPr lang="en-US" sz="1200" dirty="0" err="1"/>
              <a:t>GGally</a:t>
            </a:r>
            <a:r>
              <a:rPr lang="en-US" sz="1200" dirty="0"/>
              <a:t>)</a:t>
            </a:r>
          </a:p>
          <a:p>
            <a:r>
              <a:rPr lang="en-US" sz="1200" dirty="0" err="1"/>
              <a:t>df</a:t>
            </a:r>
            <a:r>
              <a:rPr lang="en-US" sz="1200" dirty="0"/>
              <a:t> %&gt;% </a:t>
            </a:r>
            <a:r>
              <a:rPr lang="en-US" sz="1200" dirty="0" err="1"/>
              <a:t>ggpairs</a:t>
            </a:r>
            <a:r>
              <a:rPr lang="en-US" sz="1200" dirty="0"/>
              <a:t>()</a:t>
            </a:r>
          </a:p>
        </p:txBody>
      </p:sp>
    </p:spTree>
    <p:extLst>
      <p:ext uri="{BB962C8B-B14F-4D97-AF65-F5344CB8AC3E}">
        <p14:creationId xmlns:p14="http://schemas.microsoft.com/office/powerpoint/2010/main" val="37473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BD763-4B91-A944-BC79-BCD5FD172B6E}"/>
              </a:ext>
            </a:extLst>
          </p:cNvPr>
          <p:cNvSpPr>
            <a:spLocks noGrp="1"/>
          </p:cNvSpPr>
          <p:nvPr>
            <p:ph type="title"/>
          </p:nvPr>
        </p:nvSpPr>
        <p:spPr>
          <a:xfrm>
            <a:off x="0" y="228600"/>
            <a:ext cx="9144000" cy="914400"/>
          </a:xfrm>
        </p:spPr>
        <p:txBody>
          <a:bodyPr>
            <a:normAutofit/>
          </a:bodyPr>
          <a:lstStyle/>
          <a:p>
            <a:r>
              <a:rPr lang="en-US" dirty="0"/>
              <a:t>Scatterplots and Correlations </a:t>
            </a:r>
          </a:p>
        </p:txBody>
      </p:sp>
      <p:pic>
        <p:nvPicPr>
          <p:cNvPr id="3" name="Picture 2">
            <a:extLst>
              <a:ext uri="{FF2B5EF4-FFF2-40B4-BE49-F238E27FC236}">
                <a16:creationId xmlns:a16="http://schemas.microsoft.com/office/drawing/2014/main" id="{30E2EF85-3FE4-0C4C-8C9B-FDC9095A2E59}"/>
              </a:ext>
            </a:extLst>
          </p:cNvPr>
          <p:cNvPicPr>
            <a:picLocks noChangeAspect="1"/>
          </p:cNvPicPr>
          <p:nvPr/>
        </p:nvPicPr>
        <p:blipFill>
          <a:blip r:embed="rId3"/>
          <a:stretch>
            <a:fillRect/>
          </a:stretch>
        </p:blipFill>
        <p:spPr>
          <a:xfrm>
            <a:off x="195393" y="2433917"/>
            <a:ext cx="4990171" cy="342900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00AD41-33C5-7F44-856A-696D0D6C79D2}"/>
                  </a:ext>
                </a:extLst>
              </p:cNvPr>
              <p:cNvSpPr txBox="1"/>
              <p:nvPr/>
            </p:nvSpPr>
            <p:spPr>
              <a:xfrm>
                <a:off x="2856818" y="1570686"/>
                <a:ext cx="34303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=4+3</m:t>
                      </m:r>
                      <m:r>
                        <a:rPr lang="en-US" b="0" i="1" smtClean="0">
                          <a:latin typeface="Cambria Math" panose="02040503050406030204" pitchFamily="18" charset="0"/>
                        </a:rPr>
                        <m:t>𝑥</m:t>
                      </m:r>
                      <m:r>
                        <a:rPr lang="en-US" b="0" i="1" smtClean="0">
                          <a:latin typeface="Cambria Math" panose="02040503050406030204" pitchFamily="18" charset="0"/>
                        </a:rPr>
                        <m:t>−7</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12" name="TextBox 11">
                <a:extLst>
                  <a:ext uri="{FF2B5EF4-FFF2-40B4-BE49-F238E27FC236}">
                    <a16:creationId xmlns:a16="http://schemas.microsoft.com/office/drawing/2014/main" id="{5A00AD41-33C5-7F44-856A-696D0D6C79D2}"/>
                  </a:ext>
                </a:extLst>
              </p:cNvPr>
              <p:cNvSpPr txBox="1">
                <a:spLocks noRot="1" noChangeAspect="1" noMove="1" noResize="1" noEditPoints="1" noAdjustHandles="1" noChangeArrowheads="1" noChangeShapeType="1" noTextEdit="1"/>
              </p:cNvSpPr>
              <p:nvPr/>
            </p:nvSpPr>
            <p:spPr>
              <a:xfrm>
                <a:off x="2856818" y="1570686"/>
                <a:ext cx="3430363" cy="276999"/>
              </a:xfrm>
              <a:prstGeom prst="rect">
                <a:avLst/>
              </a:prstGeom>
              <a:blipFill>
                <a:blip r:embed="rId4"/>
                <a:stretch>
                  <a:fillRect t="-4545" r="-1845" b="-45455"/>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1A2214DD-725A-0B47-B379-8C5305024A40}"/>
              </a:ext>
            </a:extLst>
          </p:cNvPr>
          <p:cNvSpPr txBox="1"/>
          <p:nvPr/>
        </p:nvSpPr>
        <p:spPr>
          <a:xfrm>
            <a:off x="-76200" y="6096000"/>
            <a:ext cx="5334000" cy="553998"/>
          </a:xfrm>
          <a:prstGeom prst="rect">
            <a:avLst/>
          </a:prstGeom>
          <a:noFill/>
        </p:spPr>
        <p:txBody>
          <a:bodyPr wrap="square" rtlCol="0">
            <a:spAutoFit/>
          </a:bodyPr>
          <a:lstStyle/>
          <a:p>
            <a:pPr algn="ctr"/>
            <a:r>
              <a:rPr lang="en-US" sz="1500" dirty="0"/>
              <a:t>The strong negative correlation with z and y makes sense. </a:t>
            </a:r>
          </a:p>
          <a:p>
            <a:pPr algn="ctr"/>
            <a:r>
              <a:rPr lang="en-US" sz="1500" dirty="0"/>
              <a:t>What is going on with z and x = 6? </a:t>
            </a:r>
          </a:p>
        </p:txBody>
      </p:sp>
      <p:sp>
        <p:nvSpPr>
          <p:cNvPr id="4" name="Oval 3">
            <a:extLst>
              <a:ext uri="{FF2B5EF4-FFF2-40B4-BE49-F238E27FC236}">
                <a16:creationId xmlns:a16="http://schemas.microsoft.com/office/drawing/2014/main" id="{54E9A637-846D-BB4D-B3B5-286729E80FEC}"/>
              </a:ext>
            </a:extLst>
          </p:cNvPr>
          <p:cNvSpPr/>
          <p:nvPr/>
        </p:nvSpPr>
        <p:spPr>
          <a:xfrm>
            <a:off x="999565" y="5257800"/>
            <a:ext cx="381000" cy="6858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FB0B984-E26B-6948-A420-85786A1339ED}"/>
              </a:ext>
            </a:extLst>
          </p:cNvPr>
          <p:cNvSpPr txBox="1"/>
          <p:nvPr/>
        </p:nvSpPr>
        <p:spPr>
          <a:xfrm>
            <a:off x="5185564" y="2003612"/>
            <a:ext cx="4006820" cy="4331955"/>
          </a:xfrm>
          <a:prstGeom prst="rect">
            <a:avLst/>
          </a:prstGeom>
          <a:noFill/>
        </p:spPr>
        <p:txBody>
          <a:bodyPr wrap="square" rtlCol="0">
            <a:spAutoFit/>
          </a:bodyPr>
          <a:lstStyle/>
          <a:p>
            <a:pPr algn="ctr"/>
            <a:r>
              <a:rPr lang="en-US" sz="1450" b="1" dirty="0"/>
              <a:t>ASSUMPTONS OF MLR</a:t>
            </a:r>
          </a:p>
          <a:p>
            <a:pPr marL="342900" indent="-342900">
              <a:buAutoNum type="arabicPeriod"/>
            </a:pPr>
            <a:r>
              <a:rPr lang="en-US" sz="1450" dirty="0"/>
              <a:t>The relationship between the independent and dependent variables is linear.</a:t>
            </a:r>
          </a:p>
          <a:p>
            <a:pPr marL="342900" indent="-342900">
              <a:buAutoNum type="arabicPeriod"/>
            </a:pPr>
            <a:r>
              <a:rPr lang="en-US" sz="1450" dirty="0"/>
              <a:t>The distribution of the response for fixed values of the explanatory variables is normal.  </a:t>
            </a:r>
          </a:p>
          <a:p>
            <a:pPr marL="342900" indent="-342900">
              <a:buAutoNum type="arabicPeriod"/>
            </a:pPr>
            <a:r>
              <a:rPr lang="en-US" sz="1450" dirty="0"/>
              <a:t>The distribution of the residuals is normal.</a:t>
            </a:r>
          </a:p>
          <a:p>
            <a:pPr marL="342900" indent="-342900">
              <a:buFontTx/>
              <a:buAutoNum type="arabicPeriod"/>
            </a:pPr>
            <a:r>
              <a:rPr lang="en-US" sz="1450" dirty="0"/>
              <a:t>The normal distributions of the responses should have constant variance (standard deviation) for fixed values of the explanatory variables.  </a:t>
            </a:r>
          </a:p>
          <a:p>
            <a:pPr marL="342900" indent="-342900">
              <a:buAutoNum type="arabicPeriod"/>
            </a:pPr>
            <a:r>
              <a:rPr lang="en-US" sz="1450" dirty="0"/>
              <a:t>The normal distributions of the residuals should have constant variance (standard deviation) for fixed values of the explanatory variables.  </a:t>
            </a:r>
          </a:p>
          <a:p>
            <a:pPr marL="342900" indent="-342900">
              <a:buAutoNum type="arabicPeriod"/>
            </a:pPr>
            <a:r>
              <a:rPr lang="en-US" sz="1450" dirty="0"/>
              <a:t>Explanatory variables are independent of one another.  (No multicollinearity).  </a:t>
            </a:r>
          </a:p>
          <a:p>
            <a:pPr marL="342900" indent="-342900">
              <a:buAutoNum type="arabicPeriod"/>
            </a:pPr>
            <a:r>
              <a:rPr lang="en-US" sz="1450" b="1" dirty="0"/>
              <a:t>Observations are independent of one another.</a:t>
            </a:r>
          </a:p>
        </p:txBody>
      </p:sp>
      <p:sp>
        <p:nvSpPr>
          <p:cNvPr id="9" name="Rectangle 8">
            <a:extLst>
              <a:ext uri="{FF2B5EF4-FFF2-40B4-BE49-F238E27FC236}">
                <a16:creationId xmlns:a16="http://schemas.microsoft.com/office/drawing/2014/main" id="{EFB15867-BA35-014C-B2F2-5A048ADF37EB}"/>
              </a:ext>
            </a:extLst>
          </p:cNvPr>
          <p:cNvSpPr/>
          <p:nvPr/>
        </p:nvSpPr>
        <p:spPr>
          <a:xfrm>
            <a:off x="1855511" y="1926135"/>
            <a:ext cx="1669935" cy="461665"/>
          </a:xfrm>
          <a:prstGeom prst="rect">
            <a:avLst/>
          </a:prstGeom>
        </p:spPr>
        <p:txBody>
          <a:bodyPr wrap="square">
            <a:spAutoFit/>
          </a:bodyPr>
          <a:lstStyle/>
          <a:p>
            <a:r>
              <a:rPr lang="en-US" sz="1200" dirty="0"/>
              <a:t>library(</a:t>
            </a:r>
            <a:r>
              <a:rPr lang="en-US" sz="1200" dirty="0" err="1"/>
              <a:t>GGally</a:t>
            </a:r>
            <a:r>
              <a:rPr lang="en-US" sz="1200" dirty="0"/>
              <a:t>)</a:t>
            </a:r>
          </a:p>
          <a:p>
            <a:r>
              <a:rPr lang="en-US" sz="1200" dirty="0" err="1"/>
              <a:t>df</a:t>
            </a:r>
            <a:r>
              <a:rPr lang="en-US" sz="1200" dirty="0"/>
              <a:t> %&gt;% </a:t>
            </a:r>
            <a:r>
              <a:rPr lang="en-US" sz="1200" dirty="0" err="1"/>
              <a:t>ggpairs</a:t>
            </a:r>
            <a:r>
              <a:rPr lang="en-US" sz="1200" dirty="0"/>
              <a:t>()</a:t>
            </a:r>
          </a:p>
        </p:txBody>
      </p:sp>
    </p:spTree>
    <p:extLst>
      <p:ext uri="{BB962C8B-B14F-4D97-AF65-F5344CB8AC3E}">
        <p14:creationId xmlns:p14="http://schemas.microsoft.com/office/powerpoint/2010/main" val="20457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lstStyle/>
          <a:p>
            <a:r>
              <a:rPr lang="en-US" dirty="0"/>
              <a:t>First Two Assumptions</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Horse Power</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4308955"/>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467978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a:cxnSpLocks/>
          </p:cNvCxnSpPr>
          <p:nvPr/>
        </p:nvCxnSpPr>
        <p:spPr>
          <a:xfrm flipV="1">
            <a:off x="838202" y="2525040"/>
            <a:ext cx="5562600" cy="2843225"/>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676386" y="25563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59796" y="434210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1379998" y="17521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1837198" y="1643095"/>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1837198" y="1643095"/>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1837198" y="2002660"/>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1837198" y="2002660"/>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269414" y="29284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739F456-CF68-064F-BC32-905D64A8A536}"/>
              </a:ext>
            </a:extLst>
          </p:cNvPr>
          <p:cNvSpPr txBox="1"/>
          <p:nvPr/>
        </p:nvSpPr>
        <p:spPr>
          <a:xfrm>
            <a:off x="6016572" y="3759875"/>
            <a:ext cx="3124200" cy="2031325"/>
          </a:xfrm>
          <a:prstGeom prst="rect">
            <a:avLst/>
          </a:prstGeom>
          <a:noFill/>
        </p:spPr>
        <p:txBody>
          <a:bodyPr wrap="square" rtlCol="0">
            <a:spAutoFit/>
          </a:bodyPr>
          <a:lstStyle/>
          <a:p>
            <a:r>
              <a:rPr lang="en-US" b="1" dirty="0"/>
              <a:t>Assumptions:</a:t>
            </a:r>
          </a:p>
          <a:p>
            <a:pPr marL="342900" indent="-342900">
              <a:buAutoNum type="arabicPeriod"/>
            </a:pPr>
            <a:r>
              <a:rPr lang="en-US" dirty="0"/>
              <a:t>Subpopulations of </a:t>
            </a:r>
            <a:r>
              <a:rPr lang="en-US" dirty="0" err="1"/>
              <a:t>mpgs</a:t>
            </a:r>
            <a:r>
              <a:rPr lang="en-US" dirty="0"/>
              <a:t> for a fixed weight are normally distributed.</a:t>
            </a:r>
          </a:p>
          <a:p>
            <a:pPr marL="342900" indent="-342900">
              <a:buAutoNum type="arabicPeriod"/>
            </a:pPr>
            <a:r>
              <a:rPr lang="en-US" dirty="0"/>
              <a:t>The means of the distributions of </a:t>
            </a:r>
            <a:r>
              <a:rPr lang="en-US" dirty="0" err="1"/>
              <a:t>mpgs</a:t>
            </a:r>
            <a:r>
              <a:rPr lang="en-US" dirty="0"/>
              <a:t> are linearly related to weight. </a:t>
            </a:r>
          </a:p>
        </p:txBody>
      </p:sp>
      <p:sp>
        <p:nvSpPr>
          <p:cNvPr id="24" name="Rectangle 23">
            <a:extLst>
              <a:ext uri="{FF2B5EF4-FFF2-40B4-BE49-F238E27FC236}">
                <a16:creationId xmlns:a16="http://schemas.microsoft.com/office/drawing/2014/main" id="{8F6D3C9C-4CC0-AE40-A304-FF8D18388B7C}"/>
              </a:ext>
            </a:extLst>
          </p:cNvPr>
          <p:cNvSpPr/>
          <p:nvPr/>
        </p:nvSpPr>
        <p:spPr>
          <a:xfrm>
            <a:off x="1176580" y="1643095"/>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502790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409801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598188" y="40490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591858" y="435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82690" y="342396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09578" y="2819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03248" y="344449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294080" y="25146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4" name="Picture 33">
            <a:extLst>
              <a:ext uri="{FF2B5EF4-FFF2-40B4-BE49-F238E27FC236}">
                <a16:creationId xmlns:a16="http://schemas.microsoft.com/office/drawing/2014/main" id="{16DADD38-B929-5147-A75C-2E9B8B6C626B}"/>
              </a:ext>
            </a:extLst>
          </p:cNvPr>
          <p:cNvPicPr>
            <a:picLocks noChangeAspect="1"/>
          </p:cNvPicPr>
          <p:nvPr/>
        </p:nvPicPr>
        <p:blipFill>
          <a:blip r:embed="rId5"/>
          <a:stretch>
            <a:fillRect/>
          </a:stretch>
        </p:blipFill>
        <p:spPr>
          <a:xfrm>
            <a:off x="5640868" y="3908826"/>
            <a:ext cx="421809" cy="366044"/>
          </a:xfrm>
          <a:prstGeom prst="rect">
            <a:avLst/>
          </a:prstGeom>
        </p:spPr>
      </p:pic>
      <p:pic>
        <p:nvPicPr>
          <p:cNvPr id="35" name="Picture 34">
            <a:extLst>
              <a:ext uri="{FF2B5EF4-FFF2-40B4-BE49-F238E27FC236}">
                <a16:creationId xmlns:a16="http://schemas.microsoft.com/office/drawing/2014/main" id="{7CF296F4-32E6-464A-AF2F-9A8DB300C4A5}"/>
              </a:ext>
            </a:extLst>
          </p:cNvPr>
          <p:cNvPicPr>
            <a:picLocks noChangeAspect="1"/>
          </p:cNvPicPr>
          <p:nvPr/>
        </p:nvPicPr>
        <p:blipFill>
          <a:blip r:embed="rId5"/>
          <a:stretch>
            <a:fillRect/>
          </a:stretch>
        </p:blipFill>
        <p:spPr>
          <a:xfrm>
            <a:off x="5638800" y="4693778"/>
            <a:ext cx="421809" cy="366044"/>
          </a:xfrm>
          <a:prstGeom prst="rect">
            <a:avLst/>
          </a:prstGeom>
        </p:spPr>
      </p:pic>
      <p:sp>
        <p:nvSpPr>
          <p:cNvPr id="36" name="Oval 35">
            <a:extLst>
              <a:ext uri="{FF2B5EF4-FFF2-40B4-BE49-F238E27FC236}">
                <a16:creationId xmlns:a16="http://schemas.microsoft.com/office/drawing/2014/main" id="{2D596B3C-810C-0F4B-B5D4-B981BACEE687}"/>
              </a:ext>
            </a:extLst>
          </p:cNvPr>
          <p:cNvSpPr/>
          <p:nvPr/>
        </p:nvSpPr>
        <p:spPr>
          <a:xfrm>
            <a:off x="1420678" y="213380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207990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animBg="1"/>
      <p:bldP spid="14" grpId="1" animBg="1"/>
      <p:bldP spid="22"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BD763-4B91-A944-BC79-BCD5FD172B6E}"/>
              </a:ext>
            </a:extLst>
          </p:cNvPr>
          <p:cNvSpPr>
            <a:spLocks noGrp="1"/>
          </p:cNvSpPr>
          <p:nvPr>
            <p:ph type="title"/>
          </p:nvPr>
        </p:nvSpPr>
        <p:spPr>
          <a:xfrm>
            <a:off x="0" y="228600"/>
            <a:ext cx="9144000" cy="914400"/>
          </a:xfrm>
        </p:spPr>
        <p:txBody>
          <a:bodyPr>
            <a:normAutofit fontScale="90000"/>
          </a:bodyPr>
          <a:lstStyle/>
          <a:p>
            <a:r>
              <a:rPr lang="en-US" dirty="0"/>
              <a:t>Histogram and Scatterplot of Residuals</a:t>
            </a:r>
          </a:p>
        </p:txBody>
      </p:sp>
      <p:pic>
        <p:nvPicPr>
          <p:cNvPr id="7" name="Picture 6">
            <a:extLst>
              <a:ext uri="{FF2B5EF4-FFF2-40B4-BE49-F238E27FC236}">
                <a16:creationId xmlns:a16="http://schemas.microsoft.com/office/drawing/2014/main" id="{3BCD3FB1-812B-A641-BC42-8A8348FDC950}"/>
              </a:ext>
            </a:extLst>
          </p:cNvPr>
          <p:cNvPicPr>
            <a:picLocks noChangeAspect="1"/>
          </p:cNvPicPr>
          <p:nvPr/>
        </p:nvPicPr>
        <p:blipFill>
          <a:blip r:embed="rId3"/>
          <a:stretch>
            <a:fillRect/>
          </a:stretch>
        </p:blipFill>
        <p:spPr>
          <a:xfrm>
            <a:off x="76200" y="1974374"/>
            <a:ext cx="2842414" cy="1969142"/>
          </a:xfrm>
          <a:prstGeom prst="rect">
            <a:avLst/>
          </a:prstGeom>
        </p:spPr>
      </p:pic>
      <p:sp>
        <p:nvSpPr>
          <p:cNvPr id="9" name="TextBox 8">
            <a:extLst>
              <a:ext uri="{FF2B5EF4-FFF2-40B4-BE49-F238E27FC236}">
                <a16:creationId xmlns:a16="http://schemas.microsoft.com/office/drawing/2014/main" id="{C38E349D-5DF8-E94A-B1D0-5B10799C1180}"/>
              </a:ext>
            </a:extLst>
          </p:cNvPr>
          <p:cNvSpPr txBox="1"/>
          <p:nvPr/>
        </p:nvSpPr>
        <p:spPr>
          <a:xfrm>
            <a:off x="609600" y="4164957"/>
            <a:ext cx="6553200" cy="369332"/>
          </a:xfrm>
          <a:prstGeom prst="rect">
            <a:avLst/>
          </a:prstGeom>
          <a:noFill/>
        </p:spPr>
        <p:txBody>
          <a:bodyPr wrap="square" rtlCol="0">
            <a:spAutoFit/>
          </a:bodyPr>
          <a:lstStyle/>
          <a:p>
            <a:r>
              <a:rPr lang="en-US" b="1" dirty="0"/>
              <a:t>Histogram:</a:t>
            </a:r>
            <a:r>
              <a:rPr lang="en-US" dirty="0"/>
              <a:t> Should look normal. Why the right skew?</a:t>
            </a:r>
          </a:p>
        </p:txBody>
      </p:sp>
      <p:sp>
        <p:nvSpPr>
          <p:cNvPr id="10" name="TextBox 9">
            <a:extLst>
              <a:ext uri="{FF2B5EF4-FFF2-40B4-BE49-F238E27FC236}">
                <a16:creationId xmlns:a16="http://schemas.microsoft.com/office/drawing/2014/main" id="{27782E98-BCCF-4F40-9BDE-C29C9EE05065}"/>
              </a:ext>
            </a:extLst>
          </p:cNvPr>
          <p:cNvSpPr txBox="1"/>
          <p:nvPr/>
        </p:nvSpPr>
        <p:spPr>
          <a:xfrm>
            <a:off x="609600" y="4577447"/>
            <a:ext cx="7543800" cy="646331"/>
          </a:xfrm>
          <a:prstGeom prst="rect">
            <a:avLst/>
          </a:prstGeom>
          <a:noFill/>
        </p:spPr>
        <p:txBody>
          <a:bodyPr wrap="square" rtlCol="0">
            <a:spAutoFit/>
          </a:bodyPr>
          <a:lstStyle/>
          <a:p>
            <a:r>
              <a:rPr lang="en-US" b="1" dirty="0"/>
              <a:t>Scatterplot of residual v. fitted value: </a:t>
            </a:r>
            <a:r>
              <a:rPr lang="en-US" dirty="0"/>
              <a:t>These should look evenly scattered around 0.  Why do they look shifted for some fitted values?  </a:t>
            </a:r>
          </a:p>
        </p:txBody>
      </p:sp>
      <p:sp>
        <p:nvSpPr>
          <p:cNvPr id="11" name="TextBox 10">
            <a:extLst>
              <a:ext uri="{FF2B5EF4-FFF2-40B4-BE49-F238E27FC236}">
                <a16:creationId xmlns:a16="http://schemas.microsoft.com/office/drawing/2014/main" id="{E4E27464-C484-204C-8C5F-315B89029A69}"/>
              </a:ext>
            </a:extLst>
          </p:cNvPr>
          <p:cNvSpPr txBox="1"/>
          <p:nvPr/>
        </p:nvSpPr>
        <p:spPr>
          <a:xfrm>
            <a:off x="266700" y="5782270"/>
            <a:ext cx="8610600" cy="923330"/>
          </a:xfrm>
          <a:prstGeom prst="rect">
            <a:avLst/>
          </a:prstGeom>
          <a:noFill/>
        </p:spPr>
        <p:txBody>
          <a:bodyPr wrap="square" rtlCol="0">
            <a:spAutoFit/>
          </a:bodyPr>
          <a:lstStyle/>
          <a:p>
            <a:r>
              <a:rPr lang="en-US" dirty="0"/>
              <a:t>Problem… observations are not independent </a:t>
            </a:r>
            <a:r>
              <a:rPr lang="en-US" b="1" i="1" dirty="0"/>
              <a:t>between</a:t>
            </a:r>
            <a:r>
              <a:rPr lang="en-US" dirty="0"/>
              <a:t> groups.</a:t>
            </a:r>
          </a:p>
          <a:p>
            <a:r>
              <a:rPr lang="en-US" dirty="0"/>
              <a:t>Let’s look at some samples that have independent observations both between and within groups defined by the fitted values.</a:t>
            </a:r>
          </a:p>
        </p:txBody>
      </p:sp>
      <p:pic>
        <p:nvPicPr>
          <p:cNvPr id="3" name="Picture 2">
            <a:extLst>
              <a:ext uri="{FF2B5EF4-FFF2-40B4-BE49-F238E27FC236}">
                <a16:creationId xmlns:a16="http://schemas.microsoft.com/office/drawing/2014/main" id="{8FB2C4D5-4568-274E-875A-3A24A38AACD9}"/>
              </a:ext>
            </a:extLst>
          </p:cNvPr>
          <p:cNvPicPr>
            <a:picLocks noChangeAspect="1"/>
          </p:cNvPicPr>
          <p:nvPr/>
        </p:nvPicPr>
        <p:blipFill>
          <a:blip r:embed="rId4"/>
          <a:stretch>
            <a:fillRect/>
          </a:stretch>
        </p:blipFill>
        <p:spPr>
          <a:xfrm>
            <a:off x="3048000" y="1974374"/>
            <a:ext cx="2888653" cy="1969142"/>
          </a:xfrm>
          <a:prstGeom prst="rect">
            <a:avLst/>
          </a:prstGeom>
        </p:spPr>
      </p:pic>
      <p:pic>
        <p:nvPicPr>
          <p:cNvPr id="4" name="Picture 3">
            <a:extLst>
              <a:ext uri="{FF2B5EF4-FFF2-40B4-BE49-F238E27FC236}">
                <a16:creationId xmlns:a16="http://schemas.microsoft.com/office/drawing/2014/main" id="{1F9100F0-C714-7A4B-B349-B3B8DCC25980}"/>
              </a:ext>
            </a:extLst>
          </p:cNvPr>
          <p:cNvPicPr>
            <a:picLocks noChangeAspect="1"/>
          </p:cNvPicPr>
          <p:nvPr/>
        </p:nvPicPr>
        <p:blipFill>
          <a:blip r:embed="rId5"/>
          <a:stretch>
            <a:fillRect/>
          </a:stretch>
        </p:blipFill>
        <p:spPr>
          <a:xfrm>
            <a:off x="6081362" y="1985672"/>
            <a:ext cx="2910238" cy="1958695"/>
          </a:xfrm>
          <a:prstGeom prst="rect">
            <a:avLst/>
          </a:prstGeom>
        </p:spPr>
      </p:pic>
      <p:sp>
        <p:nvSpPr>
          <p:cNvPr id="12" name="TextBox 11">
            <a:extLst>
              <a:ext uri="{FF2B5EF4-FFF2-40B4-BE49-F238E27FC236}">
                <a16:creationId xmlns:a16="http://schemas.microsoft.com/office/drawing/2014/main" id="{683BC80C-6B32-DE40-94B8-C0A39EAEC439}"/>
              </a:ext>
            </a:extLst>
          </p:cNvPr>
          <p:cNvSpPr txBox="1"/>
          <p:nvPr/>
        </p:nvSpPr>
        <p:spPr>
          <a:xfrm>
            <a:off x="609600" y="5210527"/>
            <a:ext cx="7543800" cy="369332"/>
          </a:xfrm>
          <a:prstGeom prst="rect">
            <a:avLst/>
          </a:prstGeom>
          <a:noFill/>
        </p:spPr>
        <p:txBody>
          <a:bodyPr wrap="square" rtlCol="0">
            <a:spAutoFit/>
          </a:bodyPr>
          <a:lstStyle/>
          <a:p>
            <a:r>
              <a:rPr lang="en-US" b="1" dirty="0"/>
              <a:t>Scatterplot of z v. x: </a:t>
            </a:r>
            <a:r>
              <a:rPr lang="en-US" dirty="0"/>
              <a:t>When x = 6 there is evidence of non linearity.  ???</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54398B2-D4A2-174C-A07B-BC6437584B2A}"/>
                  </a:ext>
                </a:extLst>
              </p:cNvPr>
              <p:cNvSpPr txBox="1"/>
              <p:nvPr/>
            </p:nvSpPr>
            <p:spPr>
              <a:xfrm>
                <a:off x="2856818" y="1524000"/>
                <a:ext cx="34303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=4+3</m:t>
                      </m:r>
                      <m:r>
                        <a:rPr lang="en-US" b="0" i="1" smtClean="0">
                          <a:latin typeface="Cambria Math" panose="02040503050406030204" pitchFamily="18" charset="0"/>
                        </a:rPr>
                        <m:t>𝑥</m:t>
                      </m:r>
                      <m:r>
                        <a:rPr lang="en-US" b="0" i="1" smtClean="0">
                          <a:latin typeface="Cambria Math" panose="02040503050406030204" pitchFamily="18" charset="0"/>
                        </a:rPr>
                        <m:t>−7</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14" name="TextBox 13">
                <a:extLst>
                  <a:ext uri="{FF2B5EF4-FFF2-40B4-BE49-F238E27FC236}">
                    <a16:creationId xmlns:a16="http://schemas.microsoft.com/office/drawing/2014/main" id="{054398B2-D4A2-174C-A07B-BC6437584B2A}"/>
                  </a:ext>
                </a:extLst>
              </p:cNvPr>
              <p:cNvSpPr txBox="1">
                <a:spLocks noRot="1" noChangeAspect="1" noMove="1" noResize="1" noEditPoints="1" noAdjustHandles="1" noChangeArrowheads="1" noChangeShapeType="1" noTextEdit="1"/>
              </p:cNvSpPr>
              <p:nvPr/>
            </p:nvSpPr>
            <p:spPr>
              <a:xfrm>
                <a:off x="2856818" y="1524000"/>
                <a:ext cx="3430363" cy="276999"/>
              </a:xfrm>
              <a:prstGeom prst="rect">
                <a:avLst/>
              </a:prstGeom>
              <a:blipFill>
                <a:blip r:embed="rId6"/>
                <a:stretch>
                  <a:fillRect t="-4545" r="-1845" b="-40909"/>
                </a:stretch>
              </a:blipFill>
            </p:spPr>
            <p:txBody>
              <a:bodyPr/>
              <a:lstStyle/>
              <a:p>
                <a:r>
                  <a:rPr lang="en-US">
                    <a:noFill/>
                  </a:rPr>
                  <a:t> </a:t>
                </a:r>
              </a:p>
            </p:txBody>
          </p:sp>
        </mc:Fallback>
      </mc:AlternateContent>
    </p:spTree>
    <p:extLst>
      <p:ext uri="{BB962C8B-B14F-4D97-AF65-F5344CB8AC3E}">
        <p14:creationId xmlns:p14="http://schemas.microsoft.com/office/powerpoint/2010/main" val="51172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A3D6D-1E63-D94B-99D7-C5CFC9DB3A93}"/>
              </a:ext>
            </a:extLst>
          </p:cNvPr>
          <p:cNvSpPr>
            <a:spLocks noGrp="1"/>
          </p:cNvSpPr>
          <p:nvPr>
            <p:ph type="title"/>
          </p:nvPr>
        </p:nvSpPr>
        <p:spPr>
          <a:xfrm>
            <a:off x="457200" y="152400"/>
            <a:ext cx="8229600" cy="1143000"/>
          </a:xfrm>
        </p:spPr>
        <p:txBody>
          <a:bodyPr>
            <a:noAutofit/>
          </a:bodyPr>
          <a:lstStyle/>
          <a:p>
            <a:r>
              <a:rPr lang="en-US" sz="3600" dirty="0"/>
              <a:t>Assumptions: </a:t>
            </a:r>
            <a:br>
              <a:rPr lang="en-US" sz="3600" dirty="0"/>
            </a:br>
            <a:r>
              <a:rPr lang="en-US" sz="3600" dirty="0"/>
              <a:t>MPG v. Weight and Horsepower</a:t>
            </a:r>
          </a:p>
        </p:txBody>
      </p:sp>
      <p:pic>
        <p:nvPicPr>
          <p:cNvPr id="4" name="Picture 3">
            <a:extLst>
              <a:ext uri="{FF2B5EF4-FFF2-40B4-BE49-F238E27FC236}">
                <a16:creationId xmlns:a16="http://schemas.microsoft.com/office/drawing/2014/main" id="{05839262-0B45-B14F-B201-ED130176C611}"/>
              </a:ext>
            </a:extLst>
          </p:cNvPr>
          <p:cNvPicPr>
            <a:picLocks noChangeAspect="1"/>
          </p:cNvPicPr>
          <p:nvPr/>
        </p:nvPicPr>
        <p:blipFill>
          <a:blip r:embed="rId2"/>
          <a:stretch>
            <a:fillRect/>
          </a:stretch>
        </p:blipFill>
        <p:spPr>
          <a:xfrm>
            <a:off x="381000" y="2438400"/>
            <a:ext cx="4658810" cy="3200400"/>
          </a:xfrm>
          <a:prstGeom prst="rect">
            <a:avLst/>
          </a:prstGeom>
        </p:spPr>
      </p:pic>
      <p:pic>
        <p:nvPicPr>
          <p:cNvPr id="5" name="Picture 4">
            <a:extLst>
              <a:ext uri="{FF2B5EF4-FFF2-40B4-BE49-F238E27FC236}">
                <a16:creationId xmlns:a16="http://schemas.microsoft.com/office/drawing/2014/main" id="{D98A117E-83C6-7A41-A3C7-C92D6EC765F7}"/>
              </a:ext>
            </a:extLst>
          </p:cNvPr>
          <p:cNvPicPr>
            <a:picLocks noChangeAspect="1"/>
          </p:cNvPicPr>
          <p:nvPr/>
        </p:nvPicPr>
        <p:blipFill>
          <a:blip r:embed="rId3"/>
          <a:stretch>
            <a:fillRect/>
          </a:stretch>
        </p:blipFill>
        <p:spPr>
          <a:xfrm>
            <a:off x="4621066" y="2514600"/>
            <a:ext cx="4218134" cy="31242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BC2B453-FDCB-E545-BCEB-365043C75F7D}"/>
                  </a:ext>
                </a:extLst>
              </p:cNvPr>
              <p:cNvSpPr txBox="1"/>
              <p:nvPr/>
            </p:nvSpPr>
            <p:spPr>
              <a:xfrm>
                <a:off x="1574549" y="1513793"/>
                <a:ext cx="6246325" cy="2862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𝑀𝑃𝐺</m:t>
                          </m:r>
                        </m:e>
                      </m:acc>
                      <m:r>
                        <a:rPr lang="en-US" b="0" i="1" smtClean="0">
                          <a:latin typeface="Cambria Math" panose="02040503050406030204" pitchFamily="18" charset="0"/>
                        </a:rPr>
                        <m:t>=37.2−3.9</m:t>
                      </m:r>
                      <m:r>
                        <a:rPr lang="en-US" b="0" i="1" smtClean="0">
                          <a:latin typeface="Cambria Math" panose="02040503050406030204" pitchFamily="18" charset="0"/>
                        </a:rPr>
                        <m:t>𝑊𝑒𝑖𝑔h𝑡</m:t>
                      </m:r>
                      <m:r>
                        <a:rPr lang="en-US" b="0" i="1" smtClean="0">
                          <a:latin typeface="Cambria Math" panose="02040503050406030204" pitchFamily="18" charset="0"/>
                        </a:rPr>
                        <m:t>−.03</m:t>
                      </m:r>
                      <m:r>
                        <a:rPr lang="en-US" b="0" i="1" smtClean="0">
                          <a:latin typeface="Cambria Math" panose="02040503050406030204" pitchFamily="18" charset="0"/>
                        </a:rPr>
                        <m:t>𝐻𝑜𝑟𝑠𝑒𝑝𝑜𝑤𝑒𝑟</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7" name="TextBox 6">
                <a:extLst>
                  <a:ext uri="{FF2B5EF4-FFF2-40B4-BE49-F238E27FC236}">
                    <a16:creationId xmlns:a16="http://schemas.microsoft.com/office/drawing/2014/main" id="{8BC2B453-FDCB-E545-BCEB-365043C75F7D}"/>
                  </a:ext>
                </a:extLst>
              </p:cNvPr>
              <p:cNvSpPr txBox="1">
                <a:spLocks noRot="1" noChangeAspect="1" noMove="1" noResize="1" noEditPoints="1" noAdjustHandles="1" noChangeArrowheads="1" noChangeShapeType="1" noTextEdit="1"/>
              </p:cNvSpPr>
              <p:nvPr/>
            </p:nvSpPr>
            <p:spPr>
              <a:xfrm>
                <a:off x="1574549" y="1513793"/>
                <a:ext cx="6246325" cy="286297"/>
              </a:xfrm>
              <a:prstGeom prst="rect">
                <a:avLst/>
              </a:prstGeom>
              <a:blipFill>
                <a:blip r:embed="rId4"/>
                <a:stretch>
                  <a:fillRect l="-203" t="-16667" r="-609" b="-33333"/>
                </a:stretch>
              </a:blipFill>
            </p:spPr>
            <p:txBody>
              <a:bodyPr/>
              <a:lstStyle/>
              <a:p>
                <a:r>
                  <a:rPr lang="en-US">
                    <a:noFill/>
                  </a:rPr>
                  <a:t> </a:t>
                </a:r>
              </a:p>
            </p:txBody>
          </p:sp>
        </mc:Fallback>
      </mc:AlternateContent>
    </p:spTree>
    <p:extLst>
      <p:ext uri="{BB962C8B-B14F-4D97-AF65-F5344CB8AC3E}">
        <p14:creationId xmlns:p14="http://schemas.microsoft.com/office/powerpoint/2010/main" val="2273822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A3D6D-1E63-D94B-99D7-C5CFC9DB3A93}"/>
              </a:ext>
            </a:extLst>
          </p:cNvPr>
          <p:cNvSpPr>
            <a:spLocks noGrp="1"/>
          </p:cNvSpPr>
          <p:nvPr>
            <p:ph type="title"/>
          </p:nvPr>
        </p:nvSpPr>
        <p:spPr/>
        <p:txBody>
          <a:bodyPr/>
          <a:lstStyle/>
          <a:p>
            <a:r>
              <a:rPr lang="en-US" dirty="0"/>
              <a:t>MPG v. Weight</a:t>
            </a:r>
          </a:p>
        </p:txBody>
      </p:sp>
      <p:pic>
        <p:nvPicPr>
          <p:cNvPr id="6" name="Picture 5">
            <a:extLst>
              <a:ext uri="{FF2B5EF4-FFF2-40B4-BE49-F238E27FC236}">
                <a16:creationId xmlns:a16="http://schemas.microsoft.com/office/drawing/2014/main" id="{E3953AA2-F711-4F45-8B0E-0BB78D470BBE}"/>
              </a:ext>
            </a:extLst>
          </p:cNvPr>
          <p:cNvPicPr>
            <a:picLocks noChangeAspect="1"/>
          </p:cNvPicPr>
          <p:nvPr/>
        </p:nvPicPr>
        <p:blipFill>
          <a:blip r:embed="rId2"/>
          <a:stretch>
            <a:fillRect/>
          </a:stretch>
        </p:blipFill>
        <p:spPr>
          <a:xfrm>
            <a:off x="1714500" y="1676400"/>
            <a:ext cx="5715000" cy="4708585"/>
          </a:xfrm>
          <a:prstGeom prst="rect">
            <a:avLst/>
          </a:prstGeom>
        </p:spPr>
      </p:pic>
      <p:sp>
        <p:nvSpPr>
          <p:cNvPr id="4" name="Oval 3">
            <a:extLst>
              <a:ext uri="{FF2B5EF4-FFF2-40B4-BE49-F238E27FC236}">
                <a16:creationId xmlns:a16="http://schemas.microsoft.com/office/drawing/2014/main" id="{F8513890-1487-FB47-8589-5082CB53CA0E}"/>
              </a:ext>
            </a:extLst>
          </p:cNvPr>
          <p:cNvSpPr/>
          <p:nvPr/>
        </p:nvSpPr>
        <p:spPr>
          <a:xfrm>
            <a:off x="5105400" y="51547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04753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F7E07-5CBE-B149-8D1F-513BFDB4CFDA}"/>
              </a:ext>
            </a:extLst>
          </p:cNvPr>
          <p:cNvSpPr>
            <a:spLocks noGrp="1"/>
          </p:cNvSpPr>
          <p:nvPr>
            <p:ph type="title"/>
          </p:nvPr>
        </p:nvSpPr>
        <p:spPr/>
        <p:txBody>
          <a:bodyPr/>
          <a:lstStyle/>
          <a:p>
            <a:r>
              <a:rPr lang="en-US" dirty="0"/>
              <a:t>MPG v. Weight </a:t>
            </a:r>
          </a:p>
        </p:txBody>
      </p:sp>
      <p:pic>
        <p:nvPicPr>
          <p:cNvPr id="7" name="Picture 6">
            <a:extLst>
              <a:ext uri="{FF2B5EF4-FFF2-40B4-BE49-F238E27FC236}">
                <a16:creationId xmlns:a16="http://schemas.microsoft.com/office/drawing/2014/main" id="{9C2104CB-689F-394C-BD0C-60256C4F1880}"/>
              </a:ext>
            </a:extLst>
          </p:cNvPr>
          <p:cNvPicPr>
            <a:picLocks noChangeAspect="1"/>
          </p:cNvPicPr>
          <p:nvPr/>
        </p:nvPicPr>
        <p:blipFill>
          <a:blip r:embed="rId2"/>
          <a:stretch>
            <a:fillRect/>
          </a:stretch>
        </p:blipFill>
        <p:spPr>
          <a:xfrm>
            <a:off x="304800" y="2413000"/>
            <a:ext cx="4038600" cy="3327400"/>
          </a:xfrm>
          <a:prstGeom prst="rect">
            <a:avLst/>
          </a:prstGeom>
        </p:spPr>
      </p:pic>
      <p:pic>
        <p:nvPicPr>
          <p:cNvPr id="8" name="Picture 7">
            <a:extLst>
              <a:ext uri="{FF2B5EF4-FFF2-40B4-BE49-F238E27FC236}">
                <a16:creationId xmlns:a16="http://schemas.microsoft.com/office/drawing/2014/main" id="{E495015C-5FFB-194F-B07D-F700EAF7E4C5}"/>
              </a:ext>
            </a:extLst>
          </p:cNvPr>
          <p:cNvPicPr>
            <a:picLocks noChangeAspect="1"/>
          </p:cNvPicPr>
          <p:nvPr/>
        </p:nvPicPr>
        <p:blipFill>
          <a:blip r:embed="rId3"/>
          <a:stretch>
            <a:fillRect/>
          </a:stretch>
        </p:blipFill>
        <p:spPr>
          <a:xfrm>
            <a:off x="4800600" y="2286000"/>
            <a:ext cx="4107712" cy="3873500"/>
          </a:xfrm>
          <a:prstGeom prst="rect">
            <a:avLst/>
          </a:prstGeom>
        </p:spPr>
      </p:pic>
      <p:sp>
        <p:nvSpPr>
          <p:cNvPr id="9" name="Oval 8">
            <a:extLst>
              <a:ext uri="{FF2B5EF4-FFF2-40B4-BE49-F238E27FC236}">
                <a16:creationId xmlns:a16="http://schemas.microsoft.com/office/drawing/2014/main" id="{F08DBA1C-680C-3D45-AC83-1C9197A5B8E4}"/>
              </a:ext>
            </a:extLst>
          </p:cNvPr>
          <p:cNvSpPr/>
          <p:nvPr/>
        </p:nvSpPr>
        <p:spPr>
          <a:xfrm>
            <a:off x="2667000" y="482375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359E60C-AE6B-0843-B49A-7835650294F9}"/>
              </a:ext>
            </a:extLst>
          </p:cNvPr>
          <p:cNvSpPr/>
          <p:nvPr/>
        </p:nvSpPr>
        <p:spPr>
          <a:xfrm>
            <a:off x="7204275" y="4926475"/>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9408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0C94-9D9F-B042-A8F5-15925F48E8E5}"/>
              </a:ext>
            </a:extLst>
          </p:cNvPr>
          <p:cNvSpPr>
            <a:spLocks noGrp="1"/>
          </p:cNvSpPr>
          <p:nvPr>
            <p:ph type="title"/>
          </p:nvPr>
        </p:nvSpPr>
        <p:spPr/>
        <p:txBody>
          <a:bodyPr/>
          <a:lstStyle/>
          <a:p>
            <a:r>
              <a:rPr lang="en-US" dirty="0"/>
              <a:t>MPG v. Weight v. Horsepower</a:t>
            </a:r>
          </a:p>
        </p:txBody>
      </p:sp>
      <p:pic>
        <p:nvPicPr>
          <p:cNvPr id="6" name="Picture 5">
            <a:extLst>
              <a:ext uri="{FF2B5EF4-FFF2-40B4-BE49-F238E27FC236}">
                <a16:creationId xmlns:a16="http://schemas.microsoft.com/office/drawing/2014/main" id="{B38DB059-4912-844C-ACE0-2CD264F5FCE4}"/>
              </a:ext>
            </a:extLst>
          </p:cNvPr>
          <p:cNvPicPr>
            <a:picLocks noChangeAspect="1"/>
          </p:cNvPicPr>
          <p:nvPr/>
        </p:nvPicPr>
        <p:blipFill>
          <a:blip r:embed="rId2"/>
          <a:stretch>
            <a:fillRect/>
          </a:stretch>
        </p:blipFill>
        <p:spPr>
          <a:xfrm>
            <a:off x="1143000" y="1739900"/>
            <a:ext cx="6477000" cy="4584700"/>
          </a:xfrm>
          <a:prstGeom prst="rect">
            <a:avLst/>
          </a:prstGeom>
        </p:spPr>
      </p:pic>
      <p:sp>
        <p:nvSpPr>
          <p:cNvPr id="5" name="Oval 4">
            <a:extLst>
              <a:ext uri="{FF2B5EF4-FFF2-40B4-BE49-F238E27FC236}">
                <a16:creationId xmlns:a16="http://schemas.microsoft.com/office/drawing/2014/main" id="{87C35C70-0B92-FE41-AE79-A546D536B336}"/>
              </a:ext>
            </a:extLst>
          </p:cNvPr>
          <p:cNvSpPr/>
          <p:nvPr/>
        </p:nvSpPr>
        <p:spPr>
          <a:xfrm>
            <a:off x="3330552" y="4549751"/>
            <a:ext cx="3810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74172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0C94-9D9F-B042-A8F5-15925F48E8E5}"/>
              </a:ext>
            </a:extLst>
          </p:cNvPr>
          <p:cNvSpPr>
            <a:spLocks noGrp="1"/>
          </p:cNvSpPr>
          <p:nvPr>
            <p:ph type="title"/>
          </p:nvPr>
        </p:nvSpPr>
        <p:spPr/>
        <p:txBody>
          <a:bodyPr/>
          <a:lstStyle/>
          <a:p>
            <a:r>
              <a:rPr lang="en-US" dirty="0"/>
              <a:t>MPG v. Weight v. Horsepower</a:t>
            </a:r>
          </a:p>
        </p:txBody>
      </p:sp>
      <p:pic>
        <p:nvPicPr>
          <p:cNvPr id="6" name="Picture 5">
            <a:extLst>
              <a:ext uri="{FF2B5EF4-FFF2-40B4-BE49-F238E27FC236}">
                <a16:creationId xmlns:a16="http://schemas.microsoft.com/office/drawing/2014/main" id="{A25A057B-A7DA-9D42-8002-DFA605AA46F2}"/>
              </a:ext>
            </a:extLst>
          </p:cNvPr>
          <p:cNvPicPr>
            <a:picLocks noChangeAspect="1"/>
          </p:cNvPicPr>
          <p:nvPr/>
        </p:nvPicPr>
        <p:blipFill>
          <a:blip r:embed="rId2"/>
          <a:stretch>
            <a:fillRect/>
          </a:stretch>
        </p:blipFill>
        <p:spPr>
          <a:xfrm>
            <a:off x="1234698" y="1787902"/>
            <a:ext cx="6388100" cy="4521200"/>
          </a:xfrm>
          <a:prstGeom prst="rect">
            <a:avLst/>
          </a:prstGeom>
        </p:spPr>
      </p:pic>
      <p:sp>
        <p:nvSpPr>
          <p:cNvPr id="5" name="Oval 4">
            <a:extLst>
              <a:ext uri="{FF2B5EF4-FFF2-40B4-BE49-F238E27FC236}">
                <a16:creationId xmlns:a16="http://schemas.microsoft.com/office/drawing/2014/main" id="{87C35C70-0B92-FE41-AE79-A546D536B336}"/>
              </a:ext>
            </a:extLst>
          </p:cNvPr>
          <p:cNvSpPr/>
          <p:nvPr/>
        </p:nvSpPr>
        <p:spPr>
          <a:xfrm>
            <a:off x="3330552" y="4549751"/>
            <a:ext cx="3810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8609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0C94-9D9F-B042-A8F5-15925F48E8E5}"/>
              </a:ext>
            </a:extLst>
          </p:cNvPr>
          <p:cNvSpPr>
            <a:spLocks noGrp="1"/>
          </p:cNvSpPr>
          <p:nvPr>
            <p:ph type="title"/>
          </p:nvPr>
        </p:nvSpPr>
        <p:spPr/>
        <p:txBody>
          <a:bodyPr/>
          <a:lstStyle/>
          <a:p>
            <a:r>
              <a:rPr lang="en-US" dirty="0"/>
              <a:t>MPG v. Weight v. Horsepower</a:t>
            </a:r>
          </a:p>
        </p:txBody>
      </p:sp>
      <p:pic>
        <p:nvPicPr>
          <p:cNvPr id="6" name="Picture 5">
            <a:extLst>
              <a:ext uri="{FF2B5EF4-FFF2-40B4-BE49-F238E27FC236}">
                <a16:creationId xmlns:a16="http://schemas.microsoft.com/office/drawing/2014/main" id="{B38DB059-4912-844C-ACE0-2CD264F5FCE4}"/>
              </a:ext>
            </a:extLst>
          </p:cNvPr>
          <p:cNvPicPr>
            <a:picLocks noChangeAspect="1"/>
          </p:cNvPicPr>
          <p:nvPr/>
        </p:nvPicPr>
        <p:blipFill>
          <a:blip r:embed="rId2"/>
          <a:stretch>
            <a:fillRect/>
          </a:stretch>
        </p:blipFill>
        <p:spPr>
          <a:xfrm>
            <a:off x="1143000" y="1739900"/>
            <a:ext cx="6477000" cy="4584700"/>
          </a:xfrm>
          <a:prstGeom prst="rect">
            <a:avLst/>
          </a:prstGeom>
        </p:spPr>
      </p:pic>
      <p:sp>
        <p:nvSpPr>
          <p:cNvPr id="5" name="Oval 4">
            <a:extLst>
              <a:ext uri="{FF2B5EF4-FFF2-40B4-BE49-F238E27FC236}">
                <a16:creationId xmlns:a16="http://schemas.microsoft.com/office/drawing/2014/main" id="{87C35C70-0B92-FE41-AE79-A546D536B336}"/>
              </a:ext>
            </a:extLst>
          </p:cNvPr>
          <p:cNvSpPr/>
          <p:nvPr/>
        </p:nvSpPr>
        <p:spPr>
          <a:xfrm>
            <a:off x="3330552" y="4549751"/>
            <a:ext cx="3810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12A4DE1A-345D-2944-AEB3-E34112ACBD4B}"/>
              </a:ext>
            </a:extLst>
          </p:cNvPr>
          <p:cNvGrpSpPr/>
          <p:nvPr/>
        </p:nvGrpSpPr>
        <p:grpSpPr>
          <a:xfrm>
            <a:off x="3415219" y="3155902"/>
            <a:ext cx="966281" cy="2482955"/>
            <a:chOff x="3415219" y="3155902"/>
            <a:chExt cx="966281" cy="2482955"/>
          </a:xfrm>
        </p:grpSpPr>
        <p:pic>
          <p:nvPicPr>
            <p:cNvPr id="7" name="Picture 6">
              <a:extLst>
                <a:ext uri="{FF2B5EF4-FFF2-40B4-BE49-F238E27FC236}">
                  <a16:creationId xmlns:a16="http://schemas.microsoft.com/office/drawing/2014/main" id="{E198E97F-4C2F-604E-8562-DC281592CF59}"/>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2823055" y="4080412"/>
              <a:ext cx="2178213" cy="938677"/>
            </a:xfrm>
            <a:prstGeom prst="rect">
              <a:avLst/>
            </a:prstGeom>
          </p:spPr>
        </p:pic>
        <p:sp>
          <p:nvSpPr>
            <p:cNvPr id="3" name="TextBox 2">
              <a:extLst>
                <a:ext uri="{FF2B5EF4-FFF2-40B4-BE49-F238E27FC236}">
                  <a16:creationId xmlns:a16="http://schemas.microsoft.com/office/drawing/2014/main" id="{34DE9870-F058-E246-8213-5D7A6874671F}"/>
                </a:ext>
              </a:extLst>
            </p:cNvPr>
            <p:cNvSpPr txBox="1"/>
            <p:nvPr/>
          </p:nvSpPr>
          <p:spPr>
            <a:xfrm>
              <a:off x="3415219" y="3155902"/>
              <a:ext cx="304800" cy="369332"/>
            </a:xfrm>
            <a:prstGeom prst="rect">
              <a:avLst/>
            </a:prstGeom>
            <a:noFill/>
          </p:spPr>
          <p:txBody>
            <a:bodyPr wrap="square" rtlCol="0">
              <a:spAutoFit/>
            </a:bodyPr>
            <a:lstStyle/>
            <a:p>
              <a:r>
                <a:rPr lang="en-US" b="1" dirty="0"/>
                <a:t>?</a:t>
              </a:r>
            </a:p>
          </p:txBody>
        </p:sp>
      </p:grpSp>
      <p:grpSp>
        <p:nvGrpSpPr>
          <p:cNvPr id="10" name="Group 9">
            <a:extLst>
              <a:ext uri="{FF2B5EF4-FFF2-40B4-BE49-F238E27FC236}">
                <a16:creationId xmlns:a16="http://schemas.microsoft.com/office/drawing/2014/main" id="{147465FD-1040-3449-9BE2-2B4C0EB9734A}"/>
              </a:ext>
            </a:extLst>
          </p:cNvPr>
          <p:cNvGrpSpPr/>
          <p:nvPr/>
        </p:nvGrpSpPr>
        <p:grpSpPr>
          <a:xfrm>
            <a:off x="3367065" y="2396117"/>
            <a:ext cx="1042039" cy="3012962"/>
            <a:chOff x="3367065" y="2396117"/>
            <a:chExt cx="1042039" cy="3012962"/>
          </a:xfrm>
        </p:grpSpPr>
        <p:pic>
          <p:nvPicPr>
            <p:cNvPr id="8" name="Picture 7">
              <a:extLst>
                <a:ext uri="{FF2B5EF4-FFF2-40B4-BE49-F238E27FC236}">
                  <a16:creationId xmlns:a16="http://schemas.microsoft.com/office/drawing/2014/main" id="{AF79CB40-B6C3-B747-864D-9F86A8C0E11F}"/>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16200000" flipV="1">
              <a:off x="2551836" y="3551811"/>
              <a:ext cx="2753659" cy="960877"/>
            </a:xfrm>
            <a:prstGeom prst="rect">
              <a:avLst/>
            </a:prstGeom>
          </p:spPr>
        </p:pic>
        <p:sp>
          <p:nvSpPr>
            <p:cNvPr id="9" name="TextBox 8">
              <a:extLst>
                <a:ext uri="{FF2B5EF4-FFF2-40B4-BE49-F238E27FC236}">
                  <a16:creationId xmlns:a16="http://schemas.microsoft.com/office/drawing/2014/main" id="{D098FDA0-B263-3842-B4EB-93ECBA8138F8}"/>
                </a:ext>
              </a:extLst>
            </p:cNvPr>
            <p:cNvSpPr txBox="1"/>
            <p:nvPr/>
          </p:nvSpPr>
          <p:spPr>
            <a:xfrm>
              <a:off x="3367065" y="2396117"/>
              <a:ext cx="307974" cy="369332"/>
            </a:xfrm>
            <a:prstGeom prst="rect">
              <a:avLst/>
            </a:prstGeom>
            <a:noFill/>
          </p:spPr>
          <p:txBody>
            <a:bodyPr wrap="square" rtlCol="0">
              <a:spAutoFit/>
            </a:bodyPr>
            <a:lstStyle/>
            <a:p>
              <a:r>
                <a:rPr lang="en-US" b="1" dirty="0"/>
                <a:t>?</a:t>
              </a:r>
            </a:p>
          </p:txBody>
        </p:sp>
      </p:grpSp>
    </p:spTree>
    <p:extLst>
      <p:ext uri="{BB962C8B-B14F-4D97-AF65-F5344CB8AC3E}">
        <p14:creationId xmlns:p14="http://schemas.microsoft.com/office/powerpoint/2010/main" val="129101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7A05-0DC7-C94E-9565-C6E48E334CBF}"/>
              </a:ext>
            </a:extLst>
          </p:cNvPr>
          <p:cNvSpPr>
            <a:spLocks noGrp="1"/>
          </p:cNvSpPr>
          <p:nvPr>
            <p:ph type="title"/>
          </p:nvPr>
        </p:nvSpPr>
        <p:spPr/>
        <p:txBody>
          <a:bodyPr/>
          <a:lstStyle/>
          <a:p>
            <a:r>
              <a:rPr lang="en-US" dirty="0"/>
              <a:t>Plot of Assumptions Being Met</a:t>
            </a:r>
          </a:p>
        </p:txBody>
      </p:sp>
      <p:pic>
        <p:nvPicPr>
          <p:cNvPr id="3" name="Picture 2">
            <a:extLst>
              <a:ext uri="{FF2B5EF4-FFF2-40B4-BE49-F238E27FC236}">
                <a16:creationId xmlns:a16="http://schemas.microsoft.com/office/drawing/2014/main" id="{1CB81DC5-B22B-9540-A5F9-5C07D9FAB181}"/>
              </a:ext>
            </a:extLst>
          </p:cNvPr>
          <p:cNvPicPr>
            <a:picLocks noChangeAspect="1"/>
          </p:cNvPicPr>
          <p:nvPr/>
        </p:nvPicPr>
        <p:blipFill>
          <a:blip r:embed="rId2"/>
          <a:stretch>
            <a:fillRect/>
          </a:stretch>
        </p:blipFill>
        <p:spPr>
          <a:xfrm>
            <a:off x="228600" y="2692008"/>
            <a:ext cx="4438650" cy="302913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E1516C-5FD0-B84C-BB15-7F5BF7FDC812}"/>
                  </a:ext>
                </a:extLst>
              </p:cNvPr>
              <p:cNvSpPr txBox="1"/>
              <p:nvPr/>
            </p:nvSpPr>
            <p:spPr>
              <a:xfrm>
                <a:off x="1574549" y="1513793"/>
                <a:ext cx="6246325" cy="2862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𝑀𝑃𝐺</m:t>
                          </m:r>
                        </m:e>
                      </m:acc>
                      <m:r>
                        <a:rPr lang="en-US" b="0" i="1" smtClean="0">
                          <a:latin typeface="Cambria Math" panose="02040503050406030204" pitchFamily="18" charset="0"/>
                        </a:rPr>
                        <m:t>=37.2−3.9</m:t>
                      </m:r>
                      <m:r>
                        <a:rPr lang="en-US" b="0" i="1" smtClean="0">
                          <a:latin typeface="Cambria Math" panose="02040503050406030204" pitchFamily="18" charset="0"/>
                        </a:rPr>
                        <m:t>𝑊𝑒𝑖𝑔h𝑡</m:t>
                      </m:r>
                      <m:r>
                        <a:rPr lang="en-US" b="0" i="1" smtClean="0">
                          <a:latin typeface="Cambria Math" panose="02040503050406030204" pitchFamily="18" charset="0"/>
                        </a:rPr>
                        <m:t>−.03</m:t>
                      </m:r>
                      <m:r>
                        <a:rPr lang="en-US" b="0" i="1" smtClean="0">
                          <a:latin typeface="Cambria Math" panose="02040503050406030204" pitchFamily="18" charset="0"/>
                        </a:rPr>
                        <m:t>𝐻𝑜𝑟𝑠𝑒𝑝𝑜𝑤𝑒𝑟</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7" name="TextBox 6">
                <a:extLst>
                  <a:ext uri="{FF2B5EF4-FFF2-40B4-BE49-F238E27FC236}">
                    <a16:creationId xmlns:a16="http://schemas.microsoft.com/office/drawing/2014/main" id="{E6E1516C-5FD0-B84C-BB15-7F5BF7FDC812}"/>
                  </a:ext>
                </a:extLst>
              </p:cNvPr>
              <p:cNvSpPr txBox="1">
                <a:spLocks noRot="1" noChangeAspect="1" noMove="1" noResize="1" noEditPoints="1" noAdjustHandles="1" noChangeArrowheads="1" noChangeShapeType="1" noTextEdit="1"/>
              </p:cNvSpPr>
              <p:nvPr/>
            </p:nvSpPr>
            <p:spPr>
              <a:xfrm>
                <a:off x="1574549" y="1513793"/>
                <a:ext cx="6246325" cy="286297"/>
              </a:xfrm>
              <a:prstGeom prst="rect">
                <a:avLst/>
              </a:prstGeom>
              <a:blipFill>
                <a:blip r:embed="rId3"/>
                <a:stretch>
                  <a:fillRect l="-203" t="-16667" r="-609" b="-3333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FDA4952-CDD3-1540-8B9C-95EC6163507A}"/>
              </a:ext>
            </a:extLst>
          </p:cNvPr>
          <p:cNvSpPr txBox="1"/>
          <p:nvPr/>
        </p:nvSpPr>
        <p:spPr>
          <a:xfrm>
            <a:off x="4953000" y="2003612"/>
            <a:ext cx="4006820" cy="4331955"/>
          </a:xfrm>
          <a:prstGeom prst="rect">
            <a:avLst/>
          </a:prstGeom>
          <a:noFill/>
        </p:spPr>
        <p:txBody>
          <a:bodyPr wrap="square" rtlCol="0">
            <a:spAutoFit/>
          </a:bodyPr>
          <a:lstStyle/>
          <a:p>
            <a:pPr algn="ctr"/>
            <a:r>
              <a:rPr lang="en-US" sz="1450" b="1" dirty="0"/>
              <a:t>ASSUMPTONS OF MLR</a:t>
            </a:r>
          </a:p>
          <a:p>
            <a:pPr marL="342900" indent="-342900">
              <a:buAutoNum type="arabicPeriod"/>
            </a:pPr>
            <a:r>
              <a:rPr lang="en-US" sz="1450" dirty="0"/>
              <a:t>The relationship between the independent and dependent variables is linear.</a:t>
            </a:r>
          </a:p>
          <a:p>
            <a:pPr marL="342900" indent="-342900">
              <a:buAutoNum type="arabicPeriod"/>
            </a:pPr>
            <a:r>
              <a:rPr lang="en-US" sz="1450" b="1" dirty="0"/>
              <a:t>The distribution of the response for fixed values of the explanatory variables is normal.  </a:t>
            </a:r>
          </a:p>
          <a:p>
            <a:pPr marL="342900" indent="-342900">
              <a:buAutoNum type="arabicPeriod"/>
            </a:pPr>
            <a:r>
              <a:rPr lang="en-US" sz="1450" dirty="0"/>
              <a:t>The distribution of the residuals is normal.</a:t>
            </a:r>
          </a:p>
          <a:p>
            <a:pPr marL="342900" indent="-342900">
              <a:buFontTx/>
              <a:buAutoNum type="arabicPeriod"/>
            </a:pPr>
            <a:r>
              <a:rPr lang="en-US" sz="1450" b="1" dirty="0"/>
              <a:t>The normal distributions of the responses should have constant variance (standard deviation) for fixed values of the explanatory variables.  </a:t>
            </a:r>
          </a:p>
          <a:p>
            <a:pPr marL="342900" indent="-342900">
              <a:buAutoNum type="arabicPeriod"/>
            </a:pPr>
            <a:r>
              <a:rPr lang="en-US" sz="1450" dirty="0"/>
              <a:t>The normal distributions of the residuals should have constant variance (standard deviation) for fixed values of the explanatory variables.  </a:t>
            </a:r>
          </a:p>
          <a:p>
            <a:pPr marL="342900" indent="-342900">
              <a:buAutoNum type="arabicPeriod"/>
            </a:pPr>
            <a:r>
              <a:rPr lang="en-US" sz="1450" dirty="0"/>
              <a:t>Explanatory variables are independent of one another.  (No multicollinearity).  </a:t>
            </a:r>
          </a:p>
          <a:p>
            <a:pPr marL="342900" indent="-342900">
              <a:buAutoNum type="arabicPeriod"/>
            </a:pPr>
            <a:r>
              <a:rPr lang="en-US" sz="1450" dirty="0"/>
              <a:t>Observations are independent of one another.</a:t>
            </a:r>
          </a:p>
        </p:txBody>
      </p:sp>
    </p:spTree>
    <p:extLst>
      <p:ext uri="{BB962C8B-B14F-4D97-AF65-F5344CB8AC3E}">
        <p14:creationId xmlns:p14="http://schemas.microsoft.com/office/powerpoint/2010/main" val="5353462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7A05-0DC7-C94E-9565-C6E48E334CBF}"/>
              </a:ext>
            </a:extLst>
          </p:cNvPr>
          <p:cNvSpPr>
            <a:spLocks noGrp="1"/>
          </p:cNvSpPr>
          <p:nvPr>
            <p:ph type="title"/>
          </p:nvPr>
        </p:nvSpPr>
        <p:spPr>
          <a:xfrm>
            <a:off x="25400" y="228600"/>
            <a:ext cx="9118600" cy="1143000"/>
          </a:xfrm>
        </p:spPr>
        <p:txBody>
          <a:bodyPr>
            <a:noAutofit/>
          </a:bodyPr>
          <a:lstStyle/>
          <a:p>
            <a:r>
              <a:rPr lang="en-US" sz="3600" dirty="0"/>
              <a:t>MPG Data:</a:t>
            </a:r>
            <a:br>
              <a:rPr lang="en-US" sz="3600" dirty="0"/>
            </a:br>
            <a:r>
              <a:rPr lang="en-US" sz="3600" dirty="0"/>
              <a:t>A Necessary But Not Sufficient Check</a:t>
            </a:r>
          </a:p>
        </p:txBody>
      </p:sp>
      <p:pic>
        <p:nvPicPr>
          <p:cNvPr id="5" name="Picture 4">
            <a:extLst>
              <a:ext uri="{FF2B5EF4-FFF2-40B4-BE49-F238E27FC236}">
                <a16:creationId xmlns:a16="http://schemas.microsoft.com/office/drawing/2014/main" id="{DB8F010C-1E34-3440-8149-727E212C9227}"/>
              </a:ext>
            </a:extLst>
          </p:cNvPr>
          <p:cNvPicPr>
            <a:picLocks noChangeAspect="1"/>
          </p:cNvPicPr>
          <p:nvPr/>
        </p:nvPicPr>
        <p:blipFill>
          <a:blip r:embed="rId2"/>
          <a:stretch>
            <a:fillRect/>
          </a:stretch>
        </p:blipFill>
        <p:spPr>
          <a:xfrm>
            <a:off x="76200" y="2438400"/>
            <a:ext cx="4870704" cy="3581400"/>
          </a:xfrm>
          <a:prstGeom prst="rect">
            <a:avLst/>
          </a:prstGeom>
        </p:spPr>
      </p:pic>
      <p:sp>
        <p:nvSpPr>
          <p:cNvPr id="6" name="Rectangle 5">
            <a:extLst>
              <a:ext uri="{FF2B5EF4-FFF2-40B4-BE49-F238E27FC236}">
                <a16:creationId xmlns:a16="http://schemas.microsoft.com/office/drawing/2014/main" id="{244CA60B-C7D8-264F-95F2-616E74BFE0D9}"/>
              </a:ext>
            </a:extLst>
          </p:cNvPr>
          <p:cNvSpPr/>
          <p:nvPr/>
        </p:nvSpPr>
        <p:spPr>
          <a:xfrm>
            <a:off x="838200" y="1942283"/>
            <a:ext cx="4572000" cy="461665"/>
          </a:xfrm>
          <a:prstGeom prst="rect">
            <a:avLst/>
          </a:prstGeom>
        </p:spPr>
        <p:txBody>
          <a:bodyPr>
            <a:spAutoFit/>
          </a:bodyPr>
          <a:lstStyle/>
          <a:p>
            <a:r>
              <a:rPr lang="en-US" sz="1200" dirty="0"/>
              <a:t>library(</a:t>
            </a:r>
            <a:r>
              <a:rPr lang="en-US" sz="1200" dirty="0" err="1"/>
              <a:t>GGally</a:t>
            </a:r>
            <a:r>
              <a:rPr lang="en-US" sz="1200" dirty="0"/>
              <a:t>)</a:t>
            </a:r>
          </a:p>
          <a:p>
            <a:r>
              <a:rPr lang="en-US" sz="1200" dirty="0" err="1"/>
              <a:t>mtcars</a:t>
            </a:r>
            <a:r>
              <a:rPr lang="en-US" sz="1200" dirty="0"/>
              <a:t> %&gt;% select(</a:t>
            </a:r>
            <a:r>
              <a:rPr lang="en-US" sz="1200" dirty="0" err="1"/>
              <a:t>mpg,wt,hp</a:t>
            </a:r>
            <a:r>
              <a:rPr lang="en-US" sz="1200" dirty="0"/>
              <a:t>) %&gt;% </a:t>
            </a:r>
            <a:r>
              <a:rPr lang="en-US" sz="1200" dirty="0" err="1"/>
              <a:t>ggpairs</a:t>
            </a:r>
            <a:r>
              <a:rPr lang="en-US" sz="1200" dirty="0"/>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87C5560-3159-9C4B-9155-2B608677B1CD}"/>
                  </a:ext>
                </a:extLst>
              </p:cNvPr>
              <p:cNvSpPr txBox="1"/>
              <p:nvPr/>
            </p:nvSpPr>
            <p:spPr>
              <a:xfrm>
                <a:off x="1574549" y="1513793"/>
                <a:ext cx="6246325" cy="2862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𝑀𝑃𝐺</m:t>
                          </m:r>
                        </m:e>
                      </m:acc>
                      <m:r>
                        <a:rPr lang="en-US" b="0" i="1" smtClean="0">
                          <a:latin typeface="Cambria Math" panose="02040503050406030204" pitchFamily="18" charset="0"/>
                        </a:rPr>
                        <m:t>=37.2−3.9</m:t>
                      </m:r>
                      <m:r>
                        <a:rPr lang="en-US" b="0" i="1" smtClean="0">
                          <a:latin typeface="Cambria Math" panose="02040503050406030204" pitchFamily="18" charset="0"/>
                        </a:rPr>
                        <m:t>𝑊𝑒𝑖𝑔h𝑡</m:t>
                      </m:r>
                      <m:r>
                        <a:rPr lang="en-US" b="0" i="1" smtClean="0">
                          <a:latin typeface="Cambria Math" panose="02040503050406030204" pitchFamily="18" charset="0"/>
                        </a:rPr>
                        <m:t>−.03</m:t>
                      </m:r>
                      <m:r>
                        <a:rPr lang="en-US" b="0" i="1" smtClean="0">
                          <a:latin typeface="Cambria Math" panose="02040503050406030204" pitchFamily="18" charset="0"/>
                        </a:rPr>
                        <m:t>𝐻𝑜𝑟𝑠𝑒𝑝𝑜𝑤𝑒𝑟</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7" name="TextBox 6">
                <a:extLst>
                  <a:ext uri="{FF2B5EF4-FFF2-40B4-BE49-F238E27FC236}">
                    <a16:creationId xmlns:a16="http://schemas.microsoft.com/office/drawing/2014/main" id="{687C5560-3159-9C4B-9155-2B608677B1CD}"/>
                  </a:ext>
                </a:extLst>
              </p:cNvPr>
              <p:cNvSpPr txBox="1">
                <a:spLocks noRot="1" noChangeAspect="1" noMove="1" noResize="1" noEditPoints="1" noAdjustHandles="1" noChangeArrowheads="1" noChangeShapeType="1" noTextEdit="1"/>
              </p:cNvSpPr>
              <p:nvPr/>
            </p:nvSpPr>
            <p:spPr>
              <a:xfrm>
                <a:off x="1574549" y="1513793"/>
                <a:ext cx="6246325" cy="286297"/>
              </a:xfrm>
              <a:prstGeom prst="rect">
                <a:avLst/>
              </a:prstGeom>
              <a:blipFill>
                <a:blip r:embed="rId3"/>
                <a:stretch>
                  <a:fillRect l="-203" t="-16667" r="-609" b="-3333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0375E69-1027-1E4A-9DEC-F661AA6CCE6E}"/>
              </a:ext>
            </a:extLst>
          </p:cNvPr>
          <p:cNvSpPr txBox="1"/>
          <p:nvPr/>
        </p:nvSpPr>
        <p:spPr>
          <a:xfrm>
            <a:off x="5105400" y="2003612"/>
            <a:ext cx="4006820" cy="4555093"/>
          </a:xfrm>
          <a:prstGeom prst="rect">
            <a:avLst/>
          </a:prstGeom>
          <a:noFill/>
        </p:spPr>
        <p:txBody>
          <a:bodyPr wrap="square" rtlCol="0">
            <a:spAutoFit/>
          </a:bodyPr>
          <a:lstStyle/>
          <a:p>
            <a:pPr algn="ctr"/>
            <a:r>
              <a:rPr lang="en-US" sz="1450" b="1" dirty="0"/>
              <a:t>ASSUMPTONS OF MLR</a:t>
            </a:r>
          </a:p>
          <a:p>
            <a:pPr marL="342900" indent="-342900">
              <a:buAutoNum type="arabicPeriod"/>
            </a:pPr>
            <a:r>
              <a:rPr lang="en-US" sz="1450" b="1" dirty="0"/>
              <a:t>The relationship between the independent and dependent variables is linear.</a:t>
            </a:r>
          </a:p>
          <a:p>
            <a:pPr marL="342900" indent="-342900">
              <a:buAutoNum type="arabicPeriod"/>
            </a:pPr>
            <a:r>
              <a:rPr lang="en-US" sz="1450" dirty="0"/>
              <a:t>The distribution of the response for fixed values of the explanatory variables is normal.  </a:t>
            </a:r>
          </a:p>
          <a:p>
            <a:pPr marL="342900" indent="-342900">
              <a:buAutoNum type="arabicPeriod"/>
            </a:pPr>
            <a:r>
              <a:rPr lang="en-US" sz="1450" dirty="0"/>
              <a:t>The distribution of the residuals is normal.</a:t>
            </a:r>
          </a:p>
          <a:p>
            <a:pPr marL="342900" indent="-342900">
              <a:buFontTx/>
              <a:buAutoNum type="arabicPeriod"/>
            </a:pPr>
            <a:r>
              <a:rPr lang="en-US" sz="1450" b="1" dirty="0"/>
              <a:t>The normal distributions of the responses should have constant variance (standard deviation) for fixed values of the explanatory variables.  </a:t>
            </a:r>
          </a:p>
          <a:p>
            <a:pPr marL="342900" indent="-342900">
              <a:buAutoNum type="arabicPeriod"/>
            </a:pPr>
            <a:r>
              <a:rPr lang="en-US" sz="1450" dirty="0"/>
              <a:t>The normal distributions of the residuals should have constant variance (standard deviation) for fixed values of the explanatory variables.  </a:t>
            </a:r>
          </a:p>
          <a:p>
            <a:pPr marL="342900" indent="-342900">
              <a:buAutoNum type="arabicPeriod"/>
            </a:pPr>
            <a:r>
              <a:rPr lang="en-US" sz="1450" b="1" dirty="0"/>
              <a:t>Explanatory variables are independent of one another.  (No multicollinearity).  </a:t>
            </a:r>
          </a:p>
          <a:p>
            <a:pPr marL="342900" indent="-342900">
              <a:buAutoNum type="arabicPeriod"/>
            </a:pPr>
            <a:r>
              <a:rPr lang="en-US" sz="1450" dirty="0"/>
              <a:t>Observations are independent of one another.</a:t>
            </a:r>
          </a:p>
        </p:txBody>
      </p:sp>
    </p:spTree>
    <p:extLst>
      <p:ext uri="{BB962C8B-B14F-4D97-AF65-F5344CB8AC3E}">
        <p14:creationId xmlns:p14="http://schemas.microsoft.com/office/powerpoint/2010/main" val="5071287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7A05-0DC7-C94E-9565-C6E48E334CBF}"/>
              </a:ext>
            </a:extLst>
          </p:cNvPr>
          <p:cNvSpPr>
            <a:spLocks noGrp="1"/>
          </p:cNvSpPr>
          <p:nvPr>
            <p:ph type="title"/>
          </p:nvPr>
        </p:nvSpPr>
        <p:spPr>
          <a:xfrm>
            <a:off x="25400" y="228600"/>
            <a:ext cx="9118600" cy="1143000"/>
          </a:xfrm>
        </p:spPr>
        <p:txBody>
          <a:bodyPr>
            <a:noAutofit/>
          </a:bodyPr>
          <a:lstStyle/>
          <a:p>
            <a:r>
              <a:rPr lang="en-US" sz="3600" dirty="0"/>
              <a:t>MPG Data:</a:t>
            </a:r>
            <a:br>
              <a:rPr lang="en-US" sz="3600" dirty="0"/>
            </a:br>
            <a:r>
              <a:rPr lang="en-US" sz="3600" dirty="0"/>
              <a:t>A Necessary But Not Sufficient Check</a:t>
            </a:r>
          </a:p>
        </p:txBody>
      </p:sp>
      <p:pic>
        <p:nvPicPr>
          <p:cNvPr id="3" name="Picture 2">
            <a:extLst>
              <a:ext uri="{FF2B5EF4-FFF2-40B4-BE49-F238E27FC236}">
                <a16:creationId xmlns:a16="http://schemas.microsoft.com/office/drawing/2014/main" id="{5CDF535F-D4CE-504F-A6F0-06FD4C324DF4}"/>
              </a:ext>
            </a:extLst>
          </p:cNvPr>
          <p:cNvPicPr>
            <a:picLocks noChangeAspect="1"/>
          </p:cNvPicPr>
          <p:nvPr/>
        </p:nvPicPr>
        <p:blipFill>
          <a:blip r:embed="rId2"/>
          <a:stretch>
            <a:fillRect/>
          </a:stretch>
        </p:blipFill>
        <p:spPr>
          <a:xfrm>
            <a:off x="533400" y="2967486"/>
            <a:ext cx="4051300" cy="2978897"/>
          </a:xfrm>
          <a:prstGeom prst="rect">
            <a:avLst/>
          </a:prstGeom>
        </p:spPr>
      </p:pic>
      <p:pic>
        <p:nvPicPr>
          <p:cNvPr id="4" name="Picture 3">
            <a:extLst>
              <a:ext uri="{FF2B5EF4-FFF2-40B4-BE49-F238E27FC236}">
                <a16:creationId xmlns:a16="http://schemas.microsoft.com/office/drawing/2014/main" id="{2F9EF0CE-93B9-5D4B-8643-AEFD58CB4A00}"/>
              </a:ext>
            </a:extLst>
          </p:cNvPr>
          <p:cNvPicPr>
            <a:picLocks noChangeAspect="1"/>
          </p:cNvPicPr>
          <p:nvPr/>
        </p:nvPicPr>
        <p:blipFill rotWithShape="1">
          <a:blip r:embed="rId3"/>
          <a:srcRect t="10673"/>
          <a:stretch/>
        </p:blipFill>
        <p:spPr>
          <a:xfrm>
            <a:off x="749300" y="6009970"/>
            <a:ext cx="3784600" cy="39083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411E835-65A4-934C-9DF6-166ECEF5C07A}"/>
                  </a:ext>
                </a:extLst>
              </p:cNvPr>
              <p:cNvSpPr txBox="1"/>
              <p:nvPr/>
            </p:nvSpPr>
            <p:spPr>
              <a:xfrm>
                <a:off x="1574549" y="1618703"/>
                <a:ext cx="6246325" cy="2862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𝑀𝑃𝐺</m:t>
                          </m:r>
                        </m:e>
                      </m:acc>
                      <m:r>
                        <a:rPr lang="en-US" b="0" i="1" smtClean="0">
                          <a:latin typeface="Cambria Math" panose="02040503050406030204" pitchFamily="18" charset="0"/>
                        </a:rPr>
                        <m:t>=37.2−3.9</m:t>
                      </m:r>
                      <m:r>
                        <a:rPr lang="en-US" b="0" i="1" smtClean="0">
                          <a:latin typeface="Cambria Math" panose="02040503050406030204" pitchFamily="18" charset="0"/>
                        </a:rPr>
                        <m:t>𝑊𝑒𝑖𝑔h𝑡</m:t>
                      </m:r>
                      <m:r>
                        <a:rPr lang="en-US" b="0" i="1" smtClean="0">
                          <a:latin typeface="Cambria Math" panose="02040503050406030204" pitchFamily="18" charset="0"/>
                        </a:rPr>
                        <m:t>−.03</m:t>
                      </m:r>
                      <m:r>
                        <a:rPr lang="en-US" b="0" i="1" smtClean="0">
                          <a:latin typeface="Cambria Math" panose="02040503050406030204" pitchFamily="18" charset="0"/>
                        </a:rPr>
                        <m:t>𝐻𝑜𝑟𝑠𝑒𝑝𝑜𝑤𝑒𝑟</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8" name="TextBox 7">
                <a:extLst>
                  <a:ext uri="{FF2B5EF4-FFF2-40B4-BE49-F238E27FC236}">
                    <a16:creationId xmlns:a16="http://schemas.microsoft.com/office/drawing/2014/main" id="{E411E835-65A4-934C-9DF6-166ECEF5C07A}"/>
                  </a:ext>
                </a:extLst>
              </p:cNvPr>
              <p:cNvSpPr txBox="1">
                <a:spLocks noRot="1" noChangeAspect="1" noMove="1" noResize="1" noEditPoints="1" noAdjustHandles="1" noChangeArrowheads="1" noChangeShapeType="1" noTextEdit="1"/>
              </p:cNvSpPr>
              <p:nvPr/>
            </p:nvSpPr>
            <p:spPr>
              <a:xfrm>
                <a:off x="1574549" y="1618703"/>
                <a:ext cx="6246325" cy="286297"/>
              </a:xfrm>
              <a:prstGeom prst="rect">
                <a:avLst/>
              </a:prstGeom>
              <a:blipFill>
                <a:blip r:embed="rId4"/>
                <a:stretch>
                  <a:fillRect l="-203" t="-16667" r="-609"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AA4F888-AA70-7A4D-AF8C-B0C50A8A3BEC}"/>
              </a:ext>
            </a:extLst>
          </p:cNvPr>
          <p:cNvSpPr txBox="1"/>
          <p:nvPr/>
        </p:nvSpPr>
        <p:spPr>
          <a:xfrm>
            <a:off x="5029200" y="2003612"/>
            <a:ext cx="4006820" cy="4555093"/>
          </a:xfrm>
          <a:prstGeom prst="rect">
            <a:avLst/>
          </a:prstGeom>
          <a:noFill/>
        </p:spPr>
        <p:txBody>
          <a:bodyPr wrap="square" rtlCol="0">
            <a:spAutoFit/>
          </a:bodyPr>
          <a:lstStyle/>
          <a:p>
            <a:pPr algn="ctr"/>
            <a:r>
              <a:rPr lang="en-US" sz="1450" b="1" dirty="0"/>
              <a:t>ASSUMPTONS OF MLR</a:t>
            </a:r>
          </a:p>
          <a:p>
            <a:pPr marL="342900" indent="-342900">
              <a:buAutoNum type="arabicPeriod"/>
            </a:pPr>
            <a:r>
              <a:rPr lang="en-US" sz="1450" dirty="0"/>
              <a:t>The relationship between the independent and dependent variables is linear.</a:t>
            </a:r>
          </a:p>
          <a:p>
            <a:pPr marL="342900" indent="-342900">
              <a:buAutoNum type="arabicPeriod"/>
            </a:pPr>
            <a:r>
              <a:rPr lang="en-US" sz="1450" dirty="0"/>
              <a:t>The distribution of the response for fixed values of the explanatory variables is normal.  </a:t>
            </a:r>
          </a:p>
          <a:p>
            <a:pPr marL="342900" indent="-342900">
              <a:buAutoNum type="arabicPeriod"/>
            </a:pPr>
            <a:r>
              <a:rPr lang="en-US" sz="1450" b="1" dirty="0"/>
              <a:t>The distribution of the residuals is normal.</a:t>
            </a:r>
          </a:p>
          <a:p>
            <a:pPr marL="342900" indent="-342900">
              <a:buFontTx/>
              <a:buAutoNum type="arabicPeriod"/>
            </a:pPr>
            <a:r>
              <a:rPr lang="en-US" sz="1450" dirty="0"/>
              <a:t>The normal distributions of the responses should have constant variance (standard deviation) for fixed values of the explanatory variables.  </a:t>
            </a:r>
          </a:p>
          <a:p>
            <a:pPr marL="342900" indent="-342900">
              <a:buAutoNum type="arabicPeriod"/>
            </a:pPr>
            <a:r>
              <a:rPr lang="en-US" sz="1450" b="1" dirty="0"/>
              <a:t>The normal distributions of the residuals should have constant variance (standard deviation) for fixed values of the explanatory variables.  </a:t>
            </a:r>
          </a:p>
          <a:p>
            <a:pPr marL="342900" indent="-342900">
              <a:buAutoNum type="arabicPeriod"/>
            </a:pPr>
            <a:r>
              <a:rPr lang="en-US" sz="1450" dirty="0"/>
              <a:t>Explanatory variables are independent of one another.  (No multicollinearity).  </a:t>
            </a:r>
          </a:p>
          <a:p>
            <a:pPr marL="342900" indent="-342900">
              <a:buAutoNum type="arabicPeriod"/>
            </a:pPr>
            <a:r>
              <a:rPr lang="en-US" sz="1450" dirty="0"/>
              <a:t>Observations are independent of one another.</a:t>
            </a:r>
          </a:p>
        </p:txBody>
      </p:sp>
      <p:sp>
        <p:nvSpPr>
          <p:cNvPr id="10" name="Rectangle 9">
            <a:extLst>
              <a:ext uri="{FF2B5EF4-FFF2-40B4-BE49-F238E27FC236}">
                <a16:creationId xmlns:a16="http://schemas.microsoft.com/office/drawing/2014/main" id="{6E3A3A82-EECC-D94D-87EE-43A9ACBAD54D}"/>
              </a:ext>
            </a:extLst>
          </p:cNvPr>
          <p:cNvSpPr/>
          <p:nvPr/>
        </p:nvSpPr>
        <p:spPr>
          <a:xfrm>
            <a:off x="228600" y="2057400"/>
            <a:ext cx="4800600" cy="900246"/>
          </a:xfrm>
          <a:prstGeom prst="rect">
            <a:avLst/>
          </a:prstGeom>
        </p:spPr>
        <p:txBody>
          <a:bodyPr wrap="square">
            <a:spAutoFit/>
          </a:bodyPr>
          <a:lstStyle/>
          <a:p>
            <a:r>
              <a:rPr lang="en-US" sz="1050" dirty="0"/>
              <a:t>fit = </a:t>
            </a:r>
            <a:r>
              <a:rPr lang="en-US" sz="1050" dirty="0" err="1"/>
              <a:t>lm</a:t>
            </a:r>
            <a:r>
              <a:rPr lang="en-US" sz="1050" dirty="0"/>
              <a:t>(</a:t>
            </a:r>
            <a:r>
              <a:rPr lang="en-US" sz="1050" dirty="0" err="1"/>
              <a:t>mpg~wt+hp</a:t>
            </a:r>
            <a:r>
              <a:rPr lang="en-US" sz="1050" dirty="0"/>
              <a:t>, data = </a:t>
            </a:r>
            <a:r>
              <a:rPr lang="en-US" sz="1050" dirty="0" err="1"/>
              <a:t>mtcars</a:t>
            </a:r>
            <a:r>
              <a:rPr lang="en-US" sz="1050" dirty="0"/>
              <a:t>)</a:t>
            </a:r>
          </a:p>
          <a:p>
            <a:r>
              <a:rPr lang="en-US" sz="1050" dirty="0" err="1"/>
              <a:t>hist</a:t>
            </a:r>
            <a:r>
              <a:rPr lang="en-US" sz="1050" dirty="0"/>
              <a:t>(</a:t>
            </a:r>
            <a:r>
              <a:rPr lang="en-US" sz="1050" dirty="0" err="1"/>
              <a:t>fit$residuals</a:t>
            </a:r>
            <a:r>
              <a:rPr lang="en-US" sz="1050" dirty="0"/>
              <a:t>, col = "blue", main = "Histogram of Residuals")</a:t>
            </a:r>
          </a:p>
          <a:p>
            <a:r>
              <a:rPr lang="en-US" sz="1050" dirty="0"/>
              <a:t>plot(</a:t>
            </a:r>
            <a:r>
              <a:rPr lang="en-US" sz="1050" dirty="0" err="1"/>
              <a:t>fit$fitted.values,fit$residuals</a:t>
            </a:r>
            <a:r>
              <a:rPr lang="en-US" sz="1050" dirty="0"/>
              <a:t>, main = "Plot of Residuals v. Fitted Values")</a:t>
            </a:r>
          </a:p>
          <a:p>
            <a:r>
              <a:rPr lang="en-US" sz="1050" dirty="0"/>
              <a:t>library(</a:t>
            </a:r>
            <a:r>
              <a:rPr lang="en-US" sz="1050" dirty="0" err="1"/>
              <a:t>GGally</a:t>
            </a:r>
            <a:r>
              <a:rPr lang="en-US" sz="1050" dirty="0"/>
              <a:t>)</a:t>
            </a:r>
          </a:p>
          <a:p>
            <a:r>
              <a:rPr lang="en-US" sz="1050" dirty="0" err="1"/>
              <a:t>mtcars</a:t>
            </a:r>
            <a:r>
              <a:rPr lang="en-US" sz="1050" dirty="0"/>
              <a:t> %&gt;% select(</a:t>
            </a:r>
            <a:r>
              <a:rPr lang="en-US" sz="1050" dirty="0" err="1"/>
              <a:t>mpg,wt,hp</a:t>
            </a:r>
            <a:r>
              <a:rPr lang="en-US" sz="1050" dirty="0"/>
              <a:t>) %&gt;% </a:t>
            </a:r>
            <a:r>
              <a:rPr lang="en-US" sz="1050" dirty="0" err="1"/>
              <a:t>ggpairs</a:t>
            </a:r>
            <a:r>
              <a:rPr lang="en-US" sz="1050" dirty="0"/>
              <a:t>()</a:t>
            </a:r>
          </a:p>
        </p:txBody>
      </p:sp>
    </p:spTree>
    <p:extLst>
      <p:ext uri="{BB962C8B-B14F-4D97-AF65-F5344CB8AC3E}">
        <p14:creationId xmlns:p14="http://schemas.microsoft.com/office/powerpoint/2010/main" val="944353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lstStyle/>
          <a:p>
            <a:r>
              <a:rPr lang="en-US" dirty="0"/>
              <a:t>First Two Assumptions</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Horse Power</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4080355"/>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445118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2133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5841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a:cxnSpLocks/>
          </p:cNvCxnSpPr>
          <p:nvPr/>
        </p:nvCxnSpPr>
        <p:spPr>
          <a:xfrm flipV="1">
            <a:off x="838202" y="2296440"/>
            <a:ext cx="5562600" cy="2843225"/>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676386" y="23277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59796" y="4114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1379998" y="17521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1837198" y="1643095"/>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1837198" y="1643095"/>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1837198" y="2002660"/>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1837198" y="2002660"/>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269414" y="2699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739F456-CF68-064F-BC32-905D64A8A536}"/>
              </a:ext>
            </a:extLst>
          </p:cNvPr>
          <p:cNvSpPr txBox="1"/>
          <p:nvPr/>
        </p:nvSpPr>
        <p:spPr>
          <a:xfrm>
            <a:off x="6016572" y="3759875"/>
            <a:ext cx="3124200" cy="2031325"/>
          </a:xfrm>
          <a:prstGeom prst="rect">
            <a:avLst/>
          </a:prstGeom>
          <a:noFill/>
        </p:spPr>
        <p:txBody>
          <a:bodyPr wrap="square" rtlCol="0">
            <a:spAutoFit/>
          </a:bodyPr>
          <a:lstStyle/>
          <a:p>
            <a:r>
              <a:rPr lang="en-US" b="1" dirty="0"/>
              <a:t>Assumptions:</a:t>
            </a:r>
          </a:p>
          <a:p>
            <a:pPr marL="342900" indent="-342900">
              <a:buAutoNum type="arabicPeriod"/>
            </a:pPr>
            <a:r>
              <a:rPr lang="en-US" dirty="0"/>
              <a:t>Subpopulations of </a:t>
            </a:r>
            <a:r>
              <a:rPr lang="en-US" dirty="0" err="1"/>
              <a:t>mpgs</a:t>
            </a:r>
            <a:r>
              <a:rPr lang="en-US" dirty="0"/>
              <a:t> for a fixed weight are normally distributed.</a:t>
            </a:r>
          </a:p>
          <a:p>
            <a:pPr marL="342900" indent="-342900">
              <a:buAutoNum type="arabicPeriod"/>
            </a:pPr>
            <a:r>
              <a:rPr lang="en-US" dirty="0"/>
              <a:t>The means of the distributions of </a:t>
            </a:r>
            <a:r>
              <a:rPr lang="en-US" dirty="0" err="1"/>
              <a:t>mpgs</a:t>
            </a:r>
            <a:r>
              <a:rPr lang="en-US" dirty="0"/>
              <a:t> are linearly related to weight. </a:t>
            </a:r>
          </a:p>
        </p:txBody>
      </p:sp>
      <p:sp>
        <p:nvSpPr>
          <p:cNvPr id="24" name="Rectangle 23">
            <a:extLst>
              <a:ext uri="{FF2B5EF4-FFF2-40B4-BE49-F238E27FC236}">
                <a16:creationId xmlns:a16="http://schemas.microsoft.com/office/drawing/2014/main" id="{8F6D3C9C-4CC0-AE40-A304-FF8D18388B7C}"/>
              </a:ext>
            </a:extLst>
          </p:cNvPr>
          <p:cNvSpPr/>
          <p:nvPr/>
        </p:nvSpPr>
        <p:spPr>
          <a:xfrm>
            <a:off x="1176580" y="1643095"/>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4876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3124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598188" y="3352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591858" y="41910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82690" y="2590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09578" y="2362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03248" y="33632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294080" y="15240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5" name="Picture 34">
            <a:extLst>
              <a:ext uri="{FF2B5EF4-FFF2-40B4-BE49-F238E27FC236}">
                <a16:creationId xmlns:a16="http://schemas.microsoft.com/office/drawing/2014/main" id="{7CF296F4-32E6-464A-AF2F-9A8DB300C4A5}"/>
              </a:ext>
            </a:extLst>
          </p:cNvPr>
          <p:cNvPicPr>
            <a:picLocks noChangeAspect="1"/>
          </p:cNvPicPr>
          <p:nvPr/>
        </p:nvPicPr>
        <p:blipFill>
          <a:blip r:embed="rId5"/>
          <a:stretch>
            <a:fillRect/>
          </a:stretch>
        </p:blipFill>
        <p:spPr>
          <a:xfrm>
            <a:off x="5638800" y="4891756"/>
            <a:ext cx="421809" cy="366044"/>
          </a:xfrm>
          <a:prstGeom prst="rect">
            <a:avLst/>
          </a:prstGeom>
        </p:spPr>
      </p:pic>
      <p:sp>
        <p:nvSpPr>
          <p:cNvPr id="36" name="Oval 35">
            <a:extLst>
              <a:ext uri="{FF2B5EF4-FFF2-40B4-BE49-F238E27FC236}">
                <a16:creationId xmlns:a16="http://schemas.microsoft.com/office/drawing/2014/main" id="{2D596B3C-810C-0F4B-B5D4-B981BACEE687}"/>
              </a:ext>
            </a:extLst>
          </p:cNvPr>
          <p:cNvSpPr/>
          <p:nvPr/>
        </p:nvSpPr>
        <p:spPr>
          <a:xfrm>
            <a:off x="1420678" y="213380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Oval 36">
            <a:extLst>
              <a:ext uri="{FF2B5EF4-FFF2-40B4-BE49-F238E27FC236}">
                <a16:creationId xmlns:a16="http://schemas.microsoft.com/office/drawing/2014/main" id="{3CBD9CC0-0D88-B14B-81E8-EEF20F91DA02}"/>
              </a:ext>
            </a:extLst>
          </p:cNvPr>
          <p:cNvSpPr/>
          <p:nvPr/>
        </p:nvSpPr>
        <p:spPr>
          <a:xfrm>
            <a:off x="3590568" y="3962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8" name="Oval 37">
            <a:extLst>
              <a:ext uri="{FF2B5EF4-FFF2-40B4-BE49-F238E27FC236}">
                <a16:creationId xmlns:a16="http://schemas.microsoft.com/office/drawing/2014/main" id="{AC376EBC-E466-194F-8079-FFA268597B40}"/>
              </a:ext>
            </a:extLst>
          </p:cNvPr>
          <p:cNvSpPr/>
          <p:nvPr/>
        </p:nvSpPr>
        <p:spPr>
          <a:xfrm>
            <a:off x="1866384" y="4610746"/>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9" name="Oval 38">
            <a:extLst>
              <a:ext uri="{FF2B5EF4-FFF2-40B4-BE49-F238E27FC236}">
                <a16:creationId xmlns:a16="http://schemas.microsoft.com/office/drawing/2014/main" id="{12D19A30-6550-F44E-AB81-158EE6FB9F07}"/>
              </a:ext>
            </a:extLst>
          </p:cNvPr>
          <p:cNvSpPr/>
          <p:nvPr/>
        </p:nvSpPr>
        <p:spPr>
          <a:xfrm>
            <a:off x="5303004" y="3124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 name="Picture 2">
            <a:extLst>
              <a:ext uri="{FF2B5EF4-FFF2-40B4-BE49-F238E27FC236}">
                <a16:creationId xmlns:a16="http://schemas.microsoft.com/office/drawing/2014/main" id="{9B41E6D0-BFFA-5844-A3B2-646B901E1049}"/>
              </a:ext>
            </a:extLst>
          </p:cNvPr>
          <p:cNvPicPr>
            <a:picLocks noChangeAspect="1"/>
          </p:cNvPicPr>
          <p:nvPr/>
        </p:nvPicPr>
        <p:blipFill>
          <a:blip r:embed="rId6"/>
          <a:stretch>
            <a:fillRect/>
          </a:stretch>
        </p:blipFill>
        <p:spPr>
          <a:xfrm flipH="1">
            <a:off x="5599840" y="4087942"/>
            <a:ext cx="406400" cy="406400"/>
          </a:xfrm>
          <a:prstGeom prst="rect">
            <a:avLst/>
          </a:prstGeom>
        </p:spPr>
      </p:pic>
    </p:spTree>
    <p:extLst>
      <p:ext uri="{BB962C8B-B14F-4D97-AF65-F5344CB8AC3E}">
        <p14:creationId xmlns:p14="http://schemas.microsoft.com/office/powerpoint/2010/main" val="18413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7A05-0DC7-C94E-9565-C6E48E334CBF}"/>
              </a:ext>
            </a:extLst>
          </p:cNvPr>
          <p:cNvSpPr>
            <a:spLocks noGrp="1"/>
          </p:cNvSpPr>
          <p:nvPr>
            <p:ph type="title"/>
          </p:nvPr>
        </p:nvSpPr>
        <p:spPr>
          <a:xfrm>
            <a:off x="25400" y="228600"/>
            <a:ext cx="9118600" cy="1143000"/>
          </a:xfrm>
        </p:spPr>
        <p:txBody>
          <a:bodyPr>
            <a:noAutofit/>
          </a:bodyPr>
          <a:lstStyle/>
          <a:p>
            <a:r>
              <a:rPr lang="en-US" sz="3600" dirty="0"/>
              <a:t>MPG Data:</a:t>
            </a:r>
            <a:br>
              <a:rPr lang="en-US" sz="3600" dirty="0"/>
            </a:br>
            <a:r>
              <a:rPr lang="en-US" sz="3600" dirty="0"/>
              <a:t>A Necessary But Not Sufficient Check</a:t>
            </a:r>
          </a:p>
        </p:txBody>
      </p:sp>
      <p:pic>
        <p:nvPicPr>
          <p:cNvPr id="4" name="Picture 3">
            <a:extLst>
              <a:ext uri="{FF2B5EF4-FFF2-40B4-BE49-F238E27FC236}">
                <a16:creationId xmlns:a16="http://schemas.microsoft.com/office/drawing/2014/main" id="{2F9EF0CE-93B9-5D4B-8643-AEFD58CB4A00}"/>
              </a:ext>
            </a:extLst>
          </p:cNvPr>
          <p:cNvPicPr>
            <a:picLocks noChangeAspect="1"/>
          </p:cNvPicPr>
          <p:nvPr/>
        </p:nvPicPr>
        <p:blipFill rotWithShape="1">
          <a:blip r:embed="rId2"/>
          <a:srcRect t="10673"/>
          <a:stretch/>
        </p:blipFill>
        <p:spPr>
          <a:xfrm>
            <a:off x="787400" y="6086170"/>
            <a:ext cx="3784600" cy="39083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411E835-65A4-934C-9DF6-166ECEF5C07A}"/>
                  </a:ext>
                </a:extLst>
              </p:cNvPr>
              <p:cNvSpPr txBox="1"/>
              <p:nvPr/>
            </p:nvSpPr>
            <p:spPr>
              <a:xfrm>
                <a:off x="1574549" y="1618703"/>
                <a:ext cx="6246325" cy="2862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𝑀𝑃𝐺</m:t>
                          </m:r>
                        </m:e>
                      </m:acc>
                      <m:r>
                        <a:rPr lang="en-US" b="0" i="1" smtClean="0">
                          <a:latin typeface="Cambria Math" panose="02040503050406030204" pitchFamily="18" charset="0"/>
                        </a:rPr>
                        <m:t>=37.2−3.9</m:t>
                      </m:r>
                      <m:r>
                        <a:rPr lang="en-US" b="0" i="1" smtClean="0">
                          <a:latin typeface="Cambria Math" panose="02040503050406030204" pitchFamily="18" charset="0"/>
                        </a:rPr>
                        <m:t>𝑊𝑒𝑖𝑔h𝑡</m:t>
                      </m:r>
                      <m:r>
                        <a:rPr lang="en-US" b="0" i="1" smtClean="0">
                          <a:latin typeface="Cambria Math" panose="02040503050406030204" pitchFamily="18" charset="0"/>
                        </a:rPr>
                        <m:t>−.03</m:t>
                      </m:r>
                      <m:r>
                        <a:rPr lang="en-US" b="0" i="1" smtClean="0">
                          <a:latin typeface="Cambria Math" panose="02040503050406030204" pitchFamily="18" charset="0"/>
                        </a:rPr>
                        <m:t>𝐻𝑜𝑟𝑠𝑒𝑝𝑜𝑤𝑒𝑟</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8" name="TextBox 7">
                <a:extLst>
                  <a:ext uri="{FF2B5EF4-FFF2-40B4-BE49-F238E27FC236}">
                    <a16:creationId xmlns:a16="http://schemas.microsoft.com/office/drawing/2014/main" id="{E411E835-65A4-934C-9DF6-166ECEF5C07A}"/>
                  </a:ext>
                </a:extLst>
              </p:cNvPr>
              <p:cNvSpPr txBox="1">
                <a:spLocks noRot="1" noChangeAspect="1" noMove="1" noResize="1" noEditPoints="1" noAdjustHandles="1" noChangeArrowheads="1" noChangeShapeType="1" noTextEdit="1"/>
              </p:cNvSpPr>
              <p:nvPr/>
            </p:nvSpPr>
            <p:spPr>
              <a:xfrm>
                <a:off x="1574549" y="1618703"/>
                <a:ext cx="6246325" cy="286297"/>
              </a:xfrm>
              <a:prstGeom prst="rect">
                <a:avLst/>
              </a:prstGeom>
              <a:blipFill>
                <a:blip r:embed="rId3"/>
                <a:stretch>
                  <a:fillRect l="-203" t="-16667" r="-609"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AA4F888-AA70-7A4D-AF8C-B0C50A8A3BEC}"/>
              </a:ext>
            </a:extLst>
          </p:cNvPr>
          <p:cNvSpPr txBox="1"/>
          <p:nvPr/>
        </p:nvSpPr>
        <p:spPr>
          <a:xfrm>
            <a:off x="5029200" y="2003612"/>
            <a:ext cx="4006820" cy="4555093"/>
          </a:xfrm>
          <a:prstGeom prst="rect">
            <a:avLst/>
          </a:prstGeom>
          <a:noFill/>
        </p:spPr>
        <p:txBody>
          <a:bodyPr wrap="square" rtlCol="0">
            <a:spAutoFit/>
          </a:bodyPr>
          <a:lstStyle/>
          <a:p>
            <a:pPr algn="ctr"/>
            <a:r>
              <a:rPr lang="en-US" sz="1450" b="1" dirty="0"/>
              <a:t>ASSUMPTONS OF MLR</a:t>
            </a:r>
          </a:p>
          <a:p>
            <a:pPr marL="342900" indent="-342900">
              <a:buAutoNum type="arabicPeriod"/>
            </a:pPr>
            <a:r>
              <a:rPr lang="en-US" sz="1450" dirty="0"/>
              <a:t>The relationship between the independent and dependent variables is linear.</a:t>
            </a:r>
          </a:p>
          <a:p>
            <a:pPr marL="342900" indent="-342900">
              <a:buAutoNum type="arabicPeriod"/>
            </a:pPr>
            <a:r>
              <a:rPr lang="en-US" sz="1450" dirty="0"/>
              <a:t>The distribution of the response for fixed values of the explanatory variables is normal.  </a:t>
            </a:r>
          </a:p>
          <a:p>
            <a:pPr marL="342900" indent="-342900">
              <a:buAutoNum type="arabicPeriod"/>
            </a:pPr>
            <a:r>
              <a:rPr lang="en-US" sz="1450" b="1" dirty="0"/>
              <a:t>The distribution of the residuals is normal.</a:t>
            </a:r>
          </a:p>
          <a:p>
            <a:pPr marL="342900" indent="-342900">
              <a:buFontTx/>
              <a:buAutoNum type="arabicPeriod"/>
            </a:pPr>
            <a:r>
              <a:rPr lang="en-US" sz="1450" dirty="0"/>
              <a:t>The normal distributions of the responses should have constant variance (standard deviation) for fixed values of the explanatory variables.  </a:t>
            </a:r>
          </a:p>
          <a:p>
            <a:pPr marL="342900" indent="-342900">
              <a:buAutoNum type="arabicPeriod"/>
            </a:pPr>
            <a:r>
              <a:rPr lang="en-US" sz="1450" b="1" dirty="0"/>
              <a:t>The normal distributions of the residuals should have constant variance (standard deviation) for fixed values of the explanatory variables.  </a:t>
            </a:r>
          </a:p>
          <a:p>
            <a:pPr marL="342900" indent="-342900">
              <a:buAutoNum type="arabicPeriod"/>
            </a:pPr>
            <a:r>
              <a:rPr lang="en-US" sz="1450" dirty="0"/>
              <a:t>Explanatory variables are independent of one another.  (No multicollinearity).  </a:t>
            </a:r>
          </a:p>
          <a:p>
            <a:pPr marL="342900" indent="-342900">
              <a:buAutoNum type="arabicPeriod"/>
            </a:pPr>
            <a:r>
              <a:rPr lang="en-US" sz="1450" dirty="0"/>
              <a:t>Observations are independent of one another.</a:t>
            </a:r>
          </a:p>
        </p:txBody>
      </p:sp>
      <p:pic>
        <p:nvPicPr>
          <p:cNvPr id="5" name="Picture 4">
            <a:extLst>
              <a:ext uri="{FF2B5EF4-FFF2-40B4-BE49-F238E27FC236}">
                <a16:creationId xmlns:a16="http://schemas.microsoft.com/office/drawing/2014/main" id="{BD4DE0EA-5041-F842-BED0-601BE6639018}"/>
              </a:ext>
            </a:extLst>
          </p:cNvPr>
          <p:cNvPicPr>
            <a:picLocks noChangeAspect="1"/>
          </p:cNvPicPr>
          <p:nvPr/>
        </p:nvPicPr>
        <p:blipFill>
          <a:blip r:embed="rId4"/>
          <a:stretch>
            <a:fillRect/>
          </a:stretch>
        </p:blipFill>
        <p:spPr>
          <a:xfrm>
            <a:off x="406400" y="2979899"/>
            <a:ext cx="4546600" cy="3124200"/>
          </a:xfrm>
          <a:prstGeom prst="rect">
            <a:avLst/>
          </a:prstGeom>
        </p:spPr>
      </p:pic>
      <p:sp>
        <p:nvSpPr>
          <p:cNvPr id="7" name="Rectangle 6">
            <a:extLst>
              <a:ext uri="{FF2B5EF4-FFF2-40B4-BE49-F238E27FC236}">
                <a16:creationId xmlns:a16="http://schemas.microsoft.com/office/drawing/2014/main" id="{B707698F-5A9B-7245-9F2A-4BFCD99124DD}"/>
              </a:ext>
            </a:extLst>
          </p:cNvPr>
          <p:cNvSpPr/>
          <p:nvPr/>
        </p:nvSpPr>
        <p:spPr>
          <a:xfrm>
            <a:off x="304800" y="2057400"/>
            <a:ext cx="5054600" cy="900246"/>
          </a:xfrm>
          <a:prstGeom prst="rect">
            <a:avLst/>
          </a:prstGeom>
        </p:spPr>
        <p:txBody>
          <a:bodyPr wrap="square">
            <a:spAutoFit/>
          </a:bodyPr>
          <a:lstStyle/>
          <a:p>
            <a:r>
              <a:rPr lang="en-US" sz="1050" dirty="0"/>
              <a:t>fit = </a:t>
            </a:r>
            <a:r>
              <a:rPr lang="en-US" sz="1050" dirty="0" err="1"/>
              <a:t>lm</a:t>
            </a:r>
            <a:r>
              <a:rPr lang="en-US" sz="1050" dirty="0"/>
              <a:t>(</a:t>
            </a:r>
            <a:r>
              <a:rPr lang="en-US" sz="1050" dirty="0" err="1"/>
              <a:t>mpg~wt+hp</a:t>
            </a:r>
            <a:r>
              <a:rPr lang="en-US" sz="1050" dirty="0"/>
              <a:t>, data = </a:t>
            </a:r>
            <a:r>
              <a:rPr lang="en-US" sz="1050" dirty="0" err="1"/>
              <a:t>mtcars</a:t>
            </a:r>
            <a:r>
              <a:rPr lang="en-US" sz="1050" dirty="0"/>
              <a:t>)</a:t>
            </a:r>
          </a:p>
          <a:p>
            <a:r>
              <a:rPr lang="en-US" sz="1050" dirty="0" err="1"/>
              <a:t>hist</a:t>
            </a:r>
            <a:r>
              <a:rPr lang="en-US" sz="1050" dirty="0"/>
              <a:t>(</a:t>
            </a:r>
            <a:r>
              <a:rPr lang="en-US" sz="1050" dirty="0" err="1"/>
              <a:t>fit$residuals</a:t>
            </a:r>
            <a:r>
              <a:rPr lang="en-US" sz="1050" dirty="0"/>
              <a:t>, col = "blue", main = "Histogram of Residuals")</a:t>
            </a:r>
          </a:p>
          <a:p>
            <a:r>
              <a:rPr lang="en-US" sz="1050" dirty="0"/>
              <a:t>plot(</a:t>
            </a:r>
            <a:r>
              <a:rPr lang="en-US" sz="1050" dirty="0" err="1"/>
              <a:t>fit$fitted.values,fit$residuals</a:t>
            </a:r>
            <a:r>
              <a:rPr lang="en-US" sz="1050" dirty="0"/>
              <a:t>, main = "Plot of Residuals v. Fitted Values")</a:t>
            </a:r>
          </a:p>
          <a:p>
            <a:r>
              <a:rPr lang="en-US" sz="1050" dirty="0"/>
              <a:t>library(</a:t>
            </a:r>
            <a:r>
              <a:rPr lang="en-US" sz="1050" dirty="0" err="1"/>
              <a:t>GGally</a:t>
            </a:r>
            <a:r>
              <a:rPr lang="en-US" sz="1050" dirty="0"/>
              <a:t>)</a:t>
            </a:r>
          </a:p>
          <a:p>
            <a:r>
              <a:rPr lang="en-US" sz="1050" dirty="0" err="1"/>
              <a:t>mtcars</a:t>
            </a:r>
            <a:r>
              <a:rPr lang="en-US" sz="1050" dirty="0"/>
              <a:t> %&gt;% select(</a:t>
            </a:r>
            <a:r>
              <a:rPr lang="en-US" sz="1050" dirty="0" err="1"/>
              <a:t>mpg,wt,hp</a:t>
            </a:r>
            <a:r>
              <a:rPr lang="en-US" sz="1050" dirty="0"/>
              <a:t>) %&gt;% </a:t>
            </a:r>
            <a:r>
              <a:rPr lang="en-US" sz="1050" dirty="0" err="1"/>
              <a:t>ggpairs</a:t>
            </a:r>
            <a:r>
              <a:rPr lang="en-US" sz="1050" dirty="0"/>
              <a:t>()</a:t>
            </a:r>
          </a:p>
        </p:txBody>
      </p:sp>
    </p:spTree>
    <p:extLst>
      <p:ext uri="{BB962C8B-B14F-4D97-AF65-F5344CB8AC3E}">
        <p14:creationId xmlns:p14="http://schemas.microsoft.com/office/powerpoint/2010/main" val="40151282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AEFCE-1258-294A-9584-39E790F8619B}"/>
              </a:ext>
            </a:extLst>
          </p:cNvPr>
          <p:cNvSpPr>
            <a:spLocks noGrp="1"/>
          </p:cNvSpPr>
          <p:nvPr>
            <p:ph type="title"/>
          </p:nvPr>
        </p:nvSpPr>
        <p:spPr/>
        <p:txBody>
          <a:bodyPr/>
          <a:lstStyle/>
          <a:p>
            <a:r>
              <a:rPr lang="en-US" dirty="0"/>
              <a:t>Concept Check</a:t>
            </a:r>
          </a:p>
        </p:txBody>
      </p:sp>
      <p:sp>
        <p:nvSpPr>
          <p:cNvPr id="3" name="Content Placeholder 2">
            <a:extLst>
              <a:ext uri="{FF2B5EF4-FFF2-40B4-BE49-F238E27FC236}">
                <a16:creationId xmlns:a16="http://schemas.microsoft.com/office/drawing/2014/main" id="{C6933A7B-1B46-BE44-B84F-C01564C16E46}"/>
              </a:ext>
            </a:extLst>
          </p:cNvPr>
          <p:cNvSpPr>
            <a:spLocks noGrp="1"/>
          </p:cNvSpPr>
          <p:nvPr>
            <p:ph idx="1"/>
          </p:nvPr>
        </p:nvSpPr>
        <p:spPr/>
        <p:txBody>
          <a:bodyPr/>
          <a:lstStyle/>
          <a:p>
            <a:pPr marL="0" indent="0">
              <a:buNone/>
            </a:pPr>
            <a:r>
              <a:rPr lang="en-US" dirty="0"/>
              <a:t>Have students fit an hp</a:t>
            </a:r>
            <a:r>
              <a:rPr lang="en-US" baseline="30000" dirty="0"/>
              <a:t>2</a:t>
            </a:r>
            <a:r>
              <a:rPr lang="en-US" dirty="0"/>
              <a:t> term to see if better fit is obtained.  </a:t>
            </a:r>
          </a:p>
        </p:txBody>
      </p:sp>
    </p:spTree>
    <p:extLst>
      <p:ext uri="{BB962C8B-B14F-4D97-AF65-F5344CB8AC3E}">
        <p14:creationId xmlns:p14="http://schemas.microsoft.com/office/powerpoint/2010/main" val="29258154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4958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t>Cross Validation </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8028305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 Validating Models</a:t>
            </a:r>
          </a:p>
        </p:txBody>
      </p:sp>
      <p:sp>
        <p:nvSpPr>
          <p:cNvPr id="7" name="TextBox 6"/>
          <p:cNvSpPr txBox="1"/>
          <p:nvPr/>
        </p:nvSpPr>
        <p:spPr>
          <a:xfrm>
            <a:off x="1885949" y="4321053"/>
            <a:ext cx="5372101" cy="461665"/>
          </a:xfrm>
          <a:prstGeom prst="rect">
            <a:avLst/>
          </a:prstGeom>
          <a:noFill/>
        </p:spPr>
        <p:txBody>
          <a:bodyPr wrap="square" rtlCol="0">
            <a:spAutoFit/>
          </a:bodyPr>
          <a:lstStyle/>
          <a:p>
            <a:pPr algn="ctr"/>
            <a:r>
              <a:rPr lang="en-US" sz="2400" dirty="0"/>
              <a:t>Mean Square Prediction Error (MSPE) </a:t>
            </a:r>
            <a:endParaRPr lang="en-US" sz="2400" baseline="30000" dirty="0"/>
          </a:p>
        </p:txBody>
      </p:sp>
      <p:sp>
        <p:nvSpPr>
          <p:cNvPr id="8" name="Rectangle 7"/>
          <p:cNvSpPr/>
          <p:nvPr/>
        </p:nvSpPr>
        <p:spPr>
          <a:xfrm>
            <a:off x="1306971" y="5410200"/>
            <a:ext cx="6987255" cy="646331"/>
          </a:xfrm>
          <a:prstGeom prst="rect">
            <a:avLst/>
          </a:prstGeom>
        </p:spPr>
        <p:txBody>
          <a:bodyPr wrap="square">
            <a:spAutoFit/>
          </a:bodyPr>
          <a:lstStyle/>
          <a:p>
            <a:r>
              <a:rPr lang="en-US" dirty="0"/>
              <a:t>Lower is better.  It is a statistic that is a function of the distance the predictions are from the actual values </a:t>
            </a:r>
            <a:r>
              <a:rPr lang="is-IS" dirty="0"/>
              <a:t>… again </a:t>
            </a:r>
            <a:r>
              <a:rPr lang="is-IS" b="1" dirty="0"/>
              <a:t>smaller is better</a:t>
            </a:r>
            <a:r>
              <a:rPr lang="is-IS" dirty="0"/>
              <a:t>.  </a:t>
            </a:r>
            <a:r>
              <a:rPr lang="en-US" dirty="0"/>
              <a:t>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2A51077-A789-AF4B-9D47-5F751B513C50}"/>
                  </a:ext>
                </a:extLst>
              </p:cNvPr>
              <p:cNvSpPr txBox="1"/>
              <p:nvPr/>
            </p:nvSpPr>
            <p:spPr>
              <a:xfrm>
                <a:off x="2403522" y="1896287"/>
                <a:ext cx="4336956"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charset="0"/>
                        </a:rPr>
                        <m:t>𝑀𝑆𝑃𝐸</m:t>
                      </m:r>
                      <m:r>
                        <a:rPr lang="en-US" sz="3200" i="1">
                          <a:latin typeface="Cambria Math" charset="0"/>
                        </a:rPr>
                        <m:t>= </m:t>
                      </m:r>
                      <m:f>
                        <m:fPr>
                          <m:ctrlPr>
                            <a:rPr lang="bg-BG" sz="3200" i="1">
                              <a:latin typeface="Cambria Math" panose="02040503050406030204" pitchFamily="18" charset="0"/>
                            </a:rPr>
                          </m:ctrlPr>
                        </m:fPr>
                        <m:num>
                          <m:nary>
                            <m:naryPr>
                              <m:chr m:val="∑"/>
                              <m:ctrlPr>
                                <a:rPr lang="is-IS" sz="3200" i="1">
                                  <a:latin typeface="Cambria Math" panose="02040503050406030204" pitchFamily="18" charset="0"/>
                                </a:rPr>
                              </m:ctrlPr>
                            </m:naryPr>
                            <m:sub>
                              <m:r>
                                <m:rPr>
                                  <m:brk m:alnAt="23"/>
                                </m:rPr>
                                <a:rPr lang="en-US" sz="3200" i="1">
                                  <a:latin typeface="Cambria Math" charset="0"/>
                                </a:rPr>
                                <m:t>𝑖</m:t>
                              </m:r>
                              <m:r>
                                <a:rPr lang="en-US" sz="3200" i="1">
                                  <a:latin typeface="Cambria Math" charset="0"/>
                                </a:rPr>
                                <m:t>=1</m:t>
                              </m:r>
                            </m:sub>
                            <m:sup>
                              <m:r>
                                <a:rPr lang="en-US" sz="3200" i="1">
                                  <a:latin typeface="Cambria Math" charset="0"/>
                                </a:rPr>
                                <m:t>𝑛</m:t>
                              </m:r>
                            </m:sup>
                            <m:e>
                              <m:sSup>
                                <m:sSupPr>
                                  <m:ctrlPr>
                                    <a:rPr lang="is-IS" sz="3200" i="1">
                                      <a:latin typeface="Cambria Math" panose="02040503050406030204" pitchFamily="18" charset="0"/>
                                    </a:rPr>
                                  </m:ctrlPr>
                                </m:sSupPr>
                                <m:e>
                                  <m:r>
                                    <a:rPr lang="en-US" sz="3200" i="1">
                                      <a:latin typeface="Cambria Math" charset="0"/>
                                    </a:rPr>
                                    <m:t>(</m:t>
                                  </m:r>
                                  <m:sSub>
                                    <m:sSubPr>
                                      <m:ctrlPr>
                                        <a:rPr lang="en-US" sz="3200" i="1">
                                          <a:latin typeface="Cambria Math" panose="02040503050406030204" pitchFamily="18" charset="0"/>
                                        </a:rPr>
                                      </m:ctrlPr>
                                    </m:sSubPr>
                                    <m:e>
                                      <m:r>
                                        <a:rPr lang="en-US" sz="3200" i="1">
                                          <a:latin typeface="Cambria Math" charset="0"/>
                                        </a:rPr>
                                        <m:t>𝑥</m:t>
                                      </m:r>
                                    </m:e>
                                    <m:sub>
                                      <m:r>
                                        <a:rPr lang="en-US" sz="3200" i="1">
                                          <a:latin typeface="Cambria Math" charset="0"/>
                                        </a:rPr>
                                        <m:t>𝑖</m:t>
                                      </m:r>
                                    </m:sub>
                                  </m:sSub>
                                  <m:r>
                                    <a:rPr lang="en-US" sz="3200" i="1">
                                      <a:latin typeface="Cambria Math" charset="0"/>
                                    </a:rPr>
                                    <m:t>−</m:t>
                                  </m:r>
                                  <m:sSub>
                                    <m:sSubPr>
                                      <m:ctrlPr>
                                        <a:rPr lang="en-US" sz="3200" i="1">
                                          <a:latin typeface="Cambria Math" panose="02040503050406030204" pitchFamily="18" charset="0"/>
                                        </a:rPr>
                                      </m:ctrlPr>
                                    </m:sSubPr>
                                    <m:e>
                                      <m:acc>
                                        <m:accPr>
                                          <m:chr m:val="̃"/>
                                          <m:ctrlPr>
                                            <a:rPr lang="en-US" sz="3200" i="1">
                                              <a:latin typeface="Cambria Math" panose="02040503050406030204" pitchFamily="18" charset="0"/>
                                            </a:rPr>
                                          </m:ctrlPr>
                                        </m:accPr>
                                        <m:e>
                                          <m:r>
                                            <a:rPr lang="en-US" sz="3200" i="1">
                                              <a:latin typeface="Cambria Math" charset="0"/>
                                            </a:rPr>
                                            <m:t>𝑥</m:t>
                                          </m:r>
                                        </m:e>
                                      </m:acc>
                                    </m:e>
                                    <m:sub>
                                      <m:r>
                                        <a:rPr lang="en-US" sz="3200" i="1">
                                          <a:latin typeface="Cambria Math" charset="0"/>
                                        </a:rPr>
                                        <m:t>𝑖</m:t>
                                      </m:r>
                                    </m:sub>
                                  </m:sSub>
                                  <m:r>
                                    <a:rPr lang="en-US" sz="3200" i="1">
                                      <a:latin typeface="Cambria Math" charset="0"/>
                                    </a:rPr>
                                    <m:t>)</m:t>
                                  </m:r>
                                </m:e>
                                <m:sup>
                                  <m:r>
                                    <a:rPr lang="en-US" sz="3200" i="1">
                                      <a:latin typeface="Cambria Math" charset="0"/>
                                    </a:rPr>
                                    <m:t>2</m:t>
                                  </m:r>
                                </m:sup>
                              </m:sSup>
                            </m:e>
                          </m:nary>
                        </m:num>
                        <m:den>
                          <m:r>
                            <a:rPr lang="en-US" sz="3200" i="1">
                              <a:latin typeface="Cambria Math" charset="0"/>
                            </a:rPr>
                            <m:t>𝑛</m:t>
                          </m:r>
                        </m:den>
                      </m:f>
                    </m:oMath>
                  </m:oMathPara>
                </a14:m>
                <a:endParaRPr lang="en-US" sz="3200" dirty="0"/>
              </a:p>
            </p:txBody>
          </p:sp>
        </mc:Choice>
        <mc:Fallback xmlns="">
          <p:sp>
            <p:nvSpPr>
              <p:cNvPr id="10" name="TextBox 9">
                <a:extLst>
                  <a:ext uri="{FF2B5EF4-FFF2-40B4-BE49-F238E27FC236}">
                    <a16:creationId xmlns:a16="http://schemas.microsoft.com/office/drawing/2014/main" id="{62A51077-A789-AF4B-9D47-5F751B513C50}"/>
                  </a:ext>
                </a:extLst>
              </p:cNvPr>
              <p:cNvSpPr txBox="1">
                <a:spLocks noRot="1" noChangeAspect="1" noMove="1" noResize="1" noEditPoints="1" noAdjustHandles="1" noChangeArrowheads="1" noChangeShapeType="1" noTextEdit="1"/>
              </p:cNvSpPr>
              <p:nvPr/>
            </p:nvSpPr>
            <p:spPr>
              <a:xfrm>
                <a:off x="2403522" y="1896287"/>
                <a:ext cx="4336956" cy="988156"/>
              </a:xfrm>
              <a:prstGeom prst="rect">
                <a:avLst/>
              </a:prstGeom>
              <a:blipFill>
                <a:blip r:embed="rId2"/>
                <a:stretch>
                  <a:fillRect l="-1458" t="-81013" b="-772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E369920-F587-4746-AA36-AABE4D43C271}"/>
                  </a:ext>
                </a:extLst>
              </p:cNvPr>
              <p:cNvSpPr txBox="1"/>
              <p:nvPr/>
            </p:nvSpPr>
            <p:spPr>
              <a:xfrm>
                <a:off x="1600199" y="3044209"/>
                <a:ext cx="6400800" cy="453137"/>
              </a:xfrm>
              <a:prstGeom prst="rect">
                <a:avLst/>
              </a:prstGeom>
              <a:no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𝑖</m:t>
                        </m:r>
                      </m:sub>
                    </m:sSub>
                    <m:r>
                      <a:rPr lang="en-US" sz="2400" i="1">
                        <a:latin typeface="Cambria Math" panose="02040503050406030204" pitchFamily="18" charset="0"/>
                      </a:rPr>
                      <m:t> </m:t>
                    </m:r>
                  </m:oMath>
                </a14:m>
                <a:r>
                  <a:rPr lang="en-US" sz="2000" dirty="0"/>
                  <a:t> is the observed value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𝑖</m:t>
                        </m:r>
                      </m:sub>
                    </m:sSub>
                  </m:oMath>
                </a14:m>
                <a:r>
                  <a:rPr lang="en-US" sz="2000" dirty="0"/>
                  <a:t> is the predicted value. </a:t>
                </a:r>
                <a:endParaRPr lang="en-US" sz="2000" baseline="30000" dirty="0"/>
              </a:p>
            </p:txBody>
          </p:sp>
        </mc:Choice>
        <mc:Fallback xmlns="">
          <p:sp>
            <p:nvSpPr>
              <p:cNvPr id="11" name="TextBox 10">
                <a:extLst>
                  <a:ext uri="{FF2B5EF4-FFF2-40B4-BE49-F238E27FC236}">
                    <a16:creationId xmlns:a16="http://schemas.microsoft.com/office/drawing/2014/main" id="{2E369920-F587-4746-AA36-AABE4D43C271}"/>
                  </a:ext>
                </a:extLst>
              </p:cNvPr>
              <p:cNvSpPr txBox="1">
                <a:spLocks noRot="1" noChangeAspect="1" noMove="1" noResize="1" noEditPoints="1" noAdjustHandles="1" noChangeArrowheads="1" noChangeShapeType="1" noTextEdit="1"/>
              </p:cNvSpPr>
              <p:nvPr/>
            </p:nvSpPr>
            <p:spPr>
              <a:xfrm>
                <a:off x="1600199" y="3044209"/>
                <a:ext cx="6400800" cy="453137"/>
              </a:xfrm>
              <a:prstGeom prst="rect">
                <a:avLst/>
              </a:prstGeom>
              <a:blipFill>
                <a:blip r:embed="rId3"/>
                <a:stretch>
                  <a:fillRect r="-990" b="-22857"/>
                </a:stretch>
              </a:blipFill>
            </p:spPr>
            <p:txBody>
              <a:bodyPr/>
              <a:lstStyle/>
              <a:p>
                <a:r>
                  <a:rPr lang="en-US">
                    <a:noFill/>
                  </a:rPr>
                  <a:t> </a:t>
                </a:r>
              </a:p>
            </p:txBody>
          </p:sp>
        </mc:Fallback>
      </mc:AlternateContent>
    </p:spTree>
    <p:extLst>
      <p:ext uri="{BB962C8B-B14F-4D97-AF65-F5344CB8AC3E}">
        <p14:creationId xmlns:p14="http://schemas.microsoft.com/office/powerpoint/2010/main" val="261609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6319" y="291339"/>
            <a:ext cx="4846389" cy="674558"/>
          </a:xfrm>
        </p:spPr>
        <p:txBody>
          <a:bodyPr>
            <a:normAutofit fontScale="90000"/>
          </a:bodyPr>
          <a:lstStyle/>
          <a:p>
            <a:r>
              <a:rPr lang="en-US" dirty="0"/>
              <a:t>Cross Validation </a:t>
            </a:r>
          </a:p>
        </p:txBody>
      </p:sp>
      <mc:AlternateContent xmlns:mc="http://schemas.openxmlformats.org/markup-compatibility/2006" xmlns:a14="http://schemas.microsoft.com/office/drawing/2010/main">
        <mc:Choice Requires="a14">
          <p:sp>
            <p:nvSpPr>
              <p:cNvPr id="4" name="TextBox 3"/>
              <p:cNvSpPr txBox="1"/>
              <p:nvPr/>
            </p:nvSpPr>
            <p:spPr>
              <a:xfrm>
                <a:off x="3284537" y="4858020"/>
                <a:ext cx="2037994" cy="4632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a:latin typeface="Cambria Math" charset="0"/>
                        </a:rPr>
                        <m:t>𝑀𝑆𝑃𝐸</m:t>
                      </m:r>
                      <m:r>
                        <a:rPr lang="en-US" sz="1500" i="1">
                          <a:latin typeface="Cambria Math" charset="0"/>
                        </a:rPr>
                        <m:t>= </m:t>
                      </m:r>
                      <m:f>
                        <m:fPr>
                          <m:ctrlPr>
                            <a:rPr lang="bg-BG" sz="1500" i="1">
                              <a:latin typeface="Cambria Math" panose="02040503050406030204" pitchFamily="18" charset="0"/>
                            </a:rPr>
                          </m:ctrlPr>
                        </m:fPr>
                        <m:num>
                          <m:nary>
                            <m:naryPr>
                              <m:chr m:val="∑"/>
                              <m:ctrlPr>
                                <a:rPr lang="is-IS" sz="1500" i="1">
                                  <a:latin typeface="Cambria Math" panose="02040503050406030204" pitchFamily="18" charset="0"/>
                                </a:rPr>
                              </m:ctrlPr>
                            </m:naryPr>
                            <m:sub>
                              <m:r>
                                <m:rPr>
                                  <m:brk m:alnAt="23"/>
                                </m:rPr>
                                <a:rPr lang="en-US" sz="1500" i="1">
                                  <a:latin typeface="Cambria Math" charset="0"/>
                                </a:rPr>
                                <m:t>𝑖</m:t>
                              </m:r>
                              <m:r>
                                <a:rPr lang="en-US" sz="1500" i="1">
                                  <a:latin typeface="Cambria Math" charset="0"/>
                                </a:rPr>
                                <m:t>=1</m:t>
                              </m:r>
                            </m:sub>
                            <m:sup>
                              <m:r>
                                <a:rPr lang="en-US" sz="1500" i="1">
                                  <a:latin typeface="Cambria Math" charset="0"/>
                                </a:rPr>
                                <m:t>𝑛</m:t>
                              </m:r>
                            </m:sup>
                            <m:e>
                              <m:sSup>
                                <m:sSupPr>
                                  <m:ctrlPr>
                                    <a:rPr lang="is-IS" sz="1500" i="1">
                                      <a:latin typeface="Cambria Math" panose="02040503050406030204" pitchFamily="18" charset="0"/>
                                    </a:rPr>
                                  </m:ctrlPr>
                                </m:sSupPr>
                                <m:e>
                                  <m:r>
                                    <a:rPr lang="en-US" sz="1500" i="1">
                                      <a:latin typeface="Cambria Math" charset="0"/>
                                    </a:rPr>
                                    <m:t>(</m:t>
                                  </m:r>
                                  <m:sSub>
                                    <m:sSubPr>
                                      <m:ctrlPr>
                                        <a:rPr lang="en-US" sz="1500" i="1">
                                          <a:latin typeface="Cambria Math" panose="02040503050406030204" pitchFamily="18" charset="0"/>
                                        </a:rPr>
                                      </m:ctrlPr>
                                    </m:sSubPr>
                                    <m:e>
                                      <m:r>
                                        <a:rPr lang="en-US" sz="1500" i="1">
                                          <a:latin typeface="Cambria Math" charset="0"/>
                                        </a:rPr>
                                        <m:t>𝑥</m:t>
                                      </m:r>
                                    </m:e>
                                    <m:sub>
                                      <m:r>
                                        <a:rPr lang="en-US" sz="1500" i="1">
                                          <a:latin typeface="Cambria Math" charset="0"/>
                                        </a:rPr>
                                        <m:t>𝑖</m:t>
                                      </m:r>
                                    </m:sub>
                                  </m:sSub>
                                  <m:r>
                                    <a:rPr lang="en-US" sz="1500" i="1">
                                      <a:latin typeface="Cambria Math" charset="0"/>
                                    </a:rPr>
                                    <m:t>−</m:t>
                                  </m:r>
                                  <m:sSub>
                                    <m:sSubPr>
                                      <m:ctrlPr>
                                        <a:rPr lang="en-US" sz="1500" i="1">
                                          <a:latin typeface="Cambria Math" panose="02040503050406030204" pitchFamily="18" charset="0"/>
                                        </a:rPr>
                                      </m:ctrlPr>
                                    </m:sSubPr>
                                    <m:e>
                                      <m:acc>
                                        <m:accPr>
                                          <m:chr m:val="̃"/>
                                          <m:ctrlPr>
                                            <a:rPr lang="en-US" sz="1500" i="1">
                                              <a:latin typeface="Cambria Math" panose="02040503050406030204" pitchFamily="18" charset="0"/>
                                            </a:rPr>
                                          </m:ctrlPr>
                                        </m:accPr>
                                        <m:e>
                                          <m:r>
                                            <a:rPr lang="en-US" sz="1500" i="1">
                                              <a:latin typeface="Cambria Math" charset="0"/>
                                            </a:rPr>
                                            <m:t>𝑥</m:t>
                                          </m:r>
                                        </m:e>
                                      </m:acc>
                                    </m:e>
                                    <m:sub>
                                      <m:r>
                                        <a:rPr lang="en-US" sz="1500" i="1">
                                          <a:latin typeface="Cambria Math" charset="0"/>
                                        </a:rPr>
                                        <m:t>𝑖</m:t>
                                      </m:r>
                                    </m:sub>
                                  </m:sSub>
                                  <m:r>
                                    <a:rPr lang="en-US" sz="1500" i="1">
                                      <a:latin typeface="Cambria Math" charset="0"/>
                                    </a:rPr>
                                    <m:t>)</m:t>
                                  </m:r>
                                </m:e>
                                <m:sup>
                                  <m:r>
                                    <a:rPr lang="en-US" sz="1500" i="1">
                                      <a:latin typeface="Cambria Math" charset="0"/>
                                    </a:rPr>
                                    <m:t>2</m:t>
                                  </m:r>
                                </m:sup>
                              </m:sSup>
                            </m:e>
                          </m:nary>
                        </m:num>
                        <m:den>
                          <m:r>
                            <a:rPr lang="en-US" sz="1500" i="1">
                              <a:latin typeface="Cambria Math" charset="0"/>
                            </a:rPr>
                            <m:t>𝑛</m:t>
                          </m:r>
                        </m:den>
                      </m:f>
                    </m:oMath>
                  </m:oMathPara>
                </a14:m>
                <a:endParaRPr lang="en-US" sz="1500" dirty="0"/>
              </a:p>
            </p:txBody>
          </p:sp>
        </mc:Choice>
        <mc:Fallback xmlns="">
          <p:sp>
            <p:nvSpPr>
              <p:cNvPr id="4" name="TextBox 3"/>
              <p:cNvSpPr txBox="1">
                <a:spLocks noRot="1" noChangeAspect="1" noMove="1" noResize="1" noEditPoints="1" noAdjustHandles="1" noChangeArrowheads="1" noChangeShapeType="1" noTextEdit="1"/>
              </p:cNvSpPr>
              <p:nvPr/>
            </p:nvSpPr>
            <p:spPr>
              <a:xfrm>
                <a:off x="3284537" y="4858020"/>
                <a:ext cx="2037994" cy="463268"/>
              </a:xfrm>
              <a:prstGeom prst="rect">
                <a:avLst/>
              </a:prstGeom>
              <a:blipFill>
                <a:blip r:embed="rId3"/>
                <a:stretch>
                  <a:fillRect l="-1242" t="-83784" b="-81081"/>
                </a:stretch>
              </a:blipFill>
            </p:spPr>
            <p:txBody>
              <a:bodyPr/>
              <a:lstStyle/>
              <a:p>
                <a:r>
                  <a:rPr lang="en-US">
                    <a:noFill/>
                  </a:rPr>
                  <a:t> </a:t>
                </a:r>
              </a:p>
            </p:txBody>
          </p:sp>
        </mc:Fallback>
      </mc:AlternateContent>
      <p:sp>
        <p:nvSpPr>
          <p:cNvPr id="6" name="Right Arrow 5"/>
          <p:cNvSpPr/>
          <p:nvPr/>
        </p:nvSpPr>
        <p:spPr>
          <a:xfrm>
            <a:off x="2697907" y="3042683"/>
            <a:ext cx="404735"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p:cNvPicPr>
            <a:picLocks noChangeAspect="1"/>
          </p:cNvPicPr>
          <p:nvPr/>
        </p:nvPicPr>
        <p:blipFill>
          <a:blip r:embed="rId4"/>
          <a:stretch>
            <a:fillRect/>
          </a:stretch>
        </p:blipFill>
        <p:spPr>
          <a:xfrm>
            <a:off x="171180" y="2026046"/>
            <a:ext cx="2484329" cy="4176635"/>
          </a:xfrm>
          <a:prstGeom prst="rect">
            <a:avLst/>
          </a:prstGeom>
        </p:spPr>
      </p:pic>
      <p:pic>
        <p:nvPicPr>
          <p:cNvPr id="9" name="Picture 8"/>
          <p:cNvPicPr>
            <a:picLocks noChangeAspect="1"/>
          </p:cNvPicPr>
          <p:nvPr/>
        </p:nvPicPr>
        <p:blipFill>
          <a:blip r:embed="rId5"/>
          <a:stretch>
            <a:fillRect/>
          </a:stretch>
        </p:blipFill>
        <p:spPr>
          <a:xfrm>
            <a:off x="6187822" y="2026046"/>
            <a:ext cx="2500169" cy="2316671"/>
          </a:xfrm>
          <a:prstGeom prst="rect">
            <a:avLst/>
          </a:prstGeom>
        </p:spPr>
      </p:pic>
      <p:sp>
        <p:nvSpPr>
          <p:cNvPr id="10" name="Right Arrow 9"/>
          <p:cNvSpPr/>
          <p:nvPr/>
        </p:nvSpPr>
        <p:spPr>
          <a:xfrm rot="10800000">
            <a:off x="5659096" y="3054270"/>
            <a:ext cx="404735"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6"/>
          <a:stretch>
            <a:fillRect/>
          </a:stretch>
        </p:blipFill>
        <p:spPr>
          <a:xfrm>
            <a:off x="3144071" y="2269803"/>
            <a:ext cx="2473595" cy="1828566"/>
          </a:xfrm>
          <a:prstGeom prst="rect">
            <a:avLst/>
          </a:prstGeom>
        </p:spPr>
      </p:pic>
      <p:sp>
        <p:nvSpPr>
          <p:cNvPr id="12" name="TextBox 11"/>
          <p:cNvSpPr txBox="1"/>
          <p:nvPr/>
        </p:nvSpPr>
        <p:spPr>
          <a:xfrm>
            <a:off x="3970512" y="1912413"/>
            <a:ext cx="820712" cy="300082"/>
          </a:xfrm>
          <a:prstGeom prst="rect">
            <a:avLst/>
          </a:prstGeom>
          <a:noFill/>
        </p:spPr>
        <p:txBody>
          <a:bodyPr wrap="square" rtlCol="0">
            <a:spAutoFit/>
          </a:bodyPr>
          <a:lstStyle/>
          <a:p>
            <a:r>
              <a:rPr lang="en-US" sz="1350" dirty="0"/>
              <a:t>MODEL</a:t>
            </a:r>
          </a:p>
        </p:txBody>
      </p:sp>
      <p:sp>
        <p:nvSpPr>
          <p:cNvPr id="13" name="Rectangle 12"/>
          <p:cNvSpPr/>
          <p:nvPr/>
        </p:nvSpPr>
        <p:spPr>
          <a:xfrm>
            <a:off x="6284627" y="3004155"/>
            <a:ext cx="1517754" cy="13385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p:cNvSpPr/>
          <p:nvPr/>
        </p:nvSpPr>
        <p:spPr>
          <a:xfrm>
            <a:off x="7802380" y="3004155"/>
            <a:ext cx="350396" cy="13385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Picture 4">
            <a:extLst>
              <a:ext uri="{FF2B5EF4-FFF2-40B4-BE49-F238E27FC236}">
                <a16:creationId xmlns:a16="http://schemas.microsoft.com/office/drawing/2014/main" id="{95CE9894-E961-A041-B854-95F99F4731B6}"/>
              </a:ext>
            </a:extLst>
          </p:cNvPr>
          <p:cNvPicPr>
            <a:picLocks noChangeAspect="1"/>
          </p:cNvPicPr>
          <p:nvPr/>
        </p:nvPicPr>
        <p:blipFill>
          <a:blip r:embed="rId7"/>
          <a:stretch>
            <a:fillRect/>
          </a:stretch>
        </p:blipFill>
        <p:spPr>
          <a:xfrm>
            <a:off x="6054956" y="4622572"/>
            <a:ext cx="2173829" cy="1490472"/>
          </a:xfrm>
          <a:prstGeom prst="rect">
            <a:avLst/>
          </a:prstGeom>
        </p:spPr>
      </p:pic>
      <p:pic>
        <p:nvPicPr>
          <p:cNvPr id="15" name="Picture 14"/>
          <p:cNvPicPr>
            <a:picLocks noChangeAspect="1"/>
          </p:cNvPicPr>
          <p:nvPr/>
        </p:nvPicPr>
        <p:blipFill>
          <a:blip r:embed="rId8"/>
          <a:stretch>
            <a:fillRect/>
          </a:stretch>
        </p:blipFill>
        <p:spPr>
          <a:xfrm>
            <a:off x="7802380" y="3017784"/>
            <a:ext cx="350396" cy="1324933"/>
          </a:xfrm>
          <a:prstGeom prst="rect">
            <a:avLst/>
          </a:prstGeom>
        </p:spPr>
      </p:pic>
      <p:sp>
        <p:nvSpPr>
          <p:cNvPr id="17" name="Rectangle 16"/>
          <p:cNvSpPr/>
          <p:nvPr/>
        </p:nvSpPr>
        <p:spPr>
          <a:xfrm>
            <a:off x="6152304" y="4808955"/>
            <a:ext cx="538846" cy="13076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ight Arrow 17"/>
          <p:cNvSpPr/>
          <p:nvPr/>
        </p:nvSpPr>
        <p:spPr>
          <a:xfrm rot="10800000">
            <a:off x="5557451" y="5041900"/>
            <a:ext cx="404735"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p:cNvSpPr txBox="1"/>
          <p:nvPr/>
        </p:nvSpPr>
        <p:spPr>
          <a:xfrm>
            <a:off x="560684" y="1554167"/>
            <a:ext cx="1705319" cy="300082"/>
          </a:xfrm>
          <a:prstGeom prst="rect">
            <a:avLst/>
          </a:prstGeom>
          <a:noFill/>
        </p:spPr>
        <p:txBody>
          <a:bodyPr wrap="square" rtlCol="0">
            <a:spAutoFit/>
          </a:bodyPr>
          <a:lstStyle/>
          <a:p>
            <a:pPr algn="ctr"/>
            <a:r>
              <a:rPr lang="en-US" sz="1350" dirty="0"/>
              <a:t>Training Set</a:t>
            </a:r>
          </a:p>
        </p:txBody>
      </p:sp>
      <p:sp>
        <p:nvSpPr>
          <p:cNvPr id="20" name="TextBox 19"/>
          <p:cNvSpPr txBox="1"/>
          <p:nvPr/>
        </p:nvSpPr>
        <p:spPr>
          <a:xfrm>
            <a:off x="6886119" y="1551439"/>
            <a:ext cx="1406257" cy="300082"/>
          </a:xfrm>
          <a:prstGeom prst="rect">
            <a:avLst/>
          </a:prstGeom>
          <a:noFill/>
        </p:spPr>
        <p:txBody>
          <a:bodyPr wrap="square" rtlCol="0">
            <a:spAutoFit/>
          </a:bodyPr>
          <a:lstStyle/>
          <a:p>
            <a:pPr algn="ctr"/>
            <a:r>
              <a:rPr lang="en-US" sz="1350" dirty="0"/>
              <a:t>Test Set</a:t>
            </a:r>
          </a:p>
        </p:txBody>
      </p:sp>
      <mc:AlternateContent xmlns:mc="http://schemas.openxmlformats.org/markup-compatibility/2006" xmlns:a14="http://schemas.microsoft.com/office/drawing/2010/main">
        <mc:Choice Requires="a14">
          <p:sp>
            <p:nvSpPr>
              <p:cNvPr id="21" name="Rectangle 20"/>
              <p:cNvSpPr/>
              <p:nvPr/>
            </p:nvSpPr>
            <p:spPr>
              <a:xfrm>
                <a:off x="7913554" y="6117235"/>
                <a:ext cx="378822"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charset="0"/>
                            </a:rPr>
                            <m:t>𝑥</m:t>
                          </m:r>
                        </m:e>
                        <m:sub>
                          <m:r>
                            <a:rPr lang="en-US" sz="1350" i="1">
                              <a:latin typeface="Cambria Math" charset="0"/>
                            </a:rPr>
                            <m:t>𝑖</m:t>
                          </m:r>
                        </m:sub>
                      </m:sSub>
                    </m:oMath>
                  </m:oMathPara>
                </a14:m>
                <a:endParaRPr lang="en-US" sz="1350" dirty="0"/>
              </a:p>
            </p:txBody>
          </p:sp>
        </mc:Choice>
        <mc:Fallback xmlns="">
          <p:sp>
            <p:nvSpPr>
              <p:cNvPr id="21" name="Rectangle 20"/>
              <p:cNvSpPr>
                <a:spLocks noRot="1" noChangeAspect="1" noMove="1" noResize="1" noEditPoints="1" noAdjustHandles="1" noChangeArrowheads="1" noChangeShapeType="1" noTextEdit="1"/>
              </p:cNvSpPr>
              <p:nvPr/>
            </p:nvSpPr>
            <p:spPr>
              <a:xfrm>
                <a:off x="7913554" y="6117235"/>
                <a:ext cx="378822" cy="30008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6284627" y="6144675"/>
                <a:ext cx="378822"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acc>
                            <m:accPr>
                              <m:chr m:val="̃"/>
                              <m:ctrlPr>
                                <a:rPr lang="en-US" sz="1350" i="1">
                                  <a:latin typeface="Cambria Math" panose="02040503050406030204" pitchFamily="18" charset="0"/>
                                </a:rPr>
                              </m:ctrlPr>
                            </m:accPr>
                            <m:e>
                              <m:r>
                                <a:rPr lang="en-US" sz="1350" i="1">
                                  <a:latin typeface="Cambria Math" charset="0"/>
                                </a:rPr>
                                <m:t>𝑥</m:t>
                              </m:r>
                            </m:e>
                          </m:acc>
                        </m:e>
                        <m:sub>
                          <m:r>
                            <a:rPr lang="en-US" sz="1350" i="1">
                              <a:latin typeface="Cambria Math" charset="0"/>
                            </a:rPr>
                            <m:t>𝑖</m:t>
                          </m:r>
                        </m:sub>
                      </m:sSub>
                    </m:oMath>
                  </m:oMathPara>
                </a14:m>
                <a:endParaRPr lang="en-US" sz="1350" dirty="0"/>
              </a:p>
            </p:txBody>
          </p:sp>
        </mc:Choice>
        <mc:Fallback xmlns="">
          <p:sp>
            <p:nvSpPr>
              <p:cNvPr id="22" name="Rectangle 21"/>
              <p:cNvSpPr>
                <a:spLocks noRot="1" noChangeAspect="1" noMove="1" noResize="1" noEditPoints="1" noAdjustHandles="1" noChangeArrowheads="1" noChangeShapeType="1" noTextEdit="1"/>
              </p:cNvSpPr>
              <p:nvPr/>
            </p:nvSpPr>
            <p:spPr>
              <a:xfrm>
                <a:off x="6284627" y="6144675"/>
                <a:ext cx="378822" cy="300082"/>
              </a:xfrm>
              <a:prstGeom prst="rect">
                <a:avLst/>
              </a:prstGeom>
              <a:blipFill>
                <a:blip r:embed="rId10"/>
                <a:stretch>
                  <a:fillRect/>
                </a:stretch>
              </a:blipFill>
            </p:spPr>
            <p:txBody>
              <a:bodyPr/>
              <a:lstStyle/>
              <a:p>
                <a:r>
                  <a:rPr lang="en-US">
                    <a:noFill/>
                  </a:rPr>
                  <a:t> </a:t>
                </a:r>
              </a:p>
            </p:txBody>
          </p:sp>
        </mc:Fallback>
      </mc:AlternateContent>
      <p:sp>
        <p:nvSpPr>
          <p:cNvPr id="23" name="Right Arrow 22"/>
          <p:cNvSpPr/>
          <p:nvPr/>
        </p:nvSpPr>
        <p:spPr>
          <a:xfrm rot="2438045">
            <a:off x="5603836" y="4301945"/>
            <a:ext cx="404735"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4" name="Picture 23"/>
          <p:cNvPicPr>
            <a:picLocks noChangeAspect="1"/>
          </p:cNvPicPr>
          <p:nvPr/>
        </p:nvPicPr>
        <p:blipFill rotWithShape="1">
          <a:blip r:embed="rId11"/>
          <a:srcRect t="2565"/>
          <a:stretch/>
        </p:blipFill>
        <p:spPr>
          <a:xfrm>
            <a:off x="3003774" y="5486400"/>
            <a:ext cx="2656222" cy="393128"/>
          </a:xfrm>
          <a:prstGeom prst="rect">
            <a:avLst/>
          </a:prstGeom>
        </p:spPr>
      </p:pic>
    </p:spTree>
    <p:extLst>
      <p:ext uri="{BB962C8B-B14F-4D97-AF65-F5344CB8AC3E}">
        <p14:creationId xmlns:p14="http://schemas.microsoft.com/office/powerpoint/2010/main" val="9852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42" presetClass="path" presetSubtype="0" accel="50000" decel="50000" fill="hold" nodeType="withEffect">
                                  <p:stCondLst>
                                    <p:cond delay="0"/>
                                  </p:stCondLst>
                                  <p:childTnLst>
                                    <p:animMotion origin="layout" path="M 0.00034 -0.00023 L 0.00694 0.26343 " pathEditMode="relative" rAng="0" ptsTypes="AA">
                                      <p:cBhvr>
                                        <p:cTn id="58" dur="2000" fill="hold"/>
                                        <p:tgtEl>
                                          <p:spTgt spid="15"/>
                                        </p:tgtEl>
                                        <p:attrNameLst>
                                          <p:attrName>ppt_x</p:attrName>
                                          <p:attrName>ppt_y</p:attrName>
                                        </p:attrNameLst>
                                      </p:cBhvr>
                                      <p:rCtr x="330" y="13171"/>
                                    </p:animMotion>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4"/>
                                        </p:tgtEl>
                                        <p:attrNameLst>
                                          <p:attrName>style.visibility</p:attrName>
                                        </p:attrNameLst>
                                      </p:cBhvr>
                                      <p:to>
                                        <p:strVal val="visible"/>
                                      </p:to>
                                    </p:set>
                                    <p:anim calcmode="lin" valueType="num">
                                      <p:cBhvr additive="base">
                                        <p:cTn id="81" dur="500" fill="hold"/>
                                        <p:tgtEl>
                                          <p:spTgt spid="4"/>
                                        </p:tgtEl>
                                        <p:attrNameLst>
                                          <p:attrName>ppt_x</p:attrName>
                                        </p:attrNameLst>
                                      </p:cBhvr>
                                      <p:tavLst>
                                        <p:tav tm="0">
                                          <p:val>
                                            <p:strVal val="#ppt_x"/>
                                          </p:val>
                                        </p:tav>
                                        <p:tav tm="100000">
                                          <p:val>
                                            <p:strVal val="#ppt_x"/>
                                          </p:val>
                                        </p:tav>
                                      </p:tavLst>
                                    </p:anim>
                                    <p:anim calcmode="lin" valueType="num">
                                      <p:cBhvr additive="base">
                                        <p:cTn id="8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0" grpId="0" animBg="1"/>
      <p:bldP spid="12" grpId="0"/>
      <p:bldP spid="13" grpId="0" animBg="1"/>
      <p:bldP spid="14" grpId="0" animBg="1"/>
      <p:bldP spid="17" grpId="0" animBg="1"/>
      <p:bldP spid="18" grpId="0" animBg="1"/>
      <p:bldP spid="19" grpId="0"/>
      <p:bldP spid="20" grpId="0"/>
      <p:bldP spid="21" grpId="0"/>
      <p:bldP spid="22" grpId="0"/>
      <p:bldP spid="2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70" y="505659"/>
            <a:ext cx="9296399" cy="195916"/>
          </a:xfrm>
        </p:spPr>
        <p:txBody>
          <a:bodyPr>
            <a:noAutofit/>
          </a:bodyPr>
          <a:lstStyle/>
          <a:p>
            <a:r>
              <a:rPr lang="en-US" sz="3600" dirty="0"/>
              <a:t>How to Choose the Train and Test Sets?</a:t>
            </a:r>
          </a:p>
        </p:txBody>
      </p:sp>
      <p:pic>
        <p:nvPicPr>
          <p:cNvPr id="3" name="Picture 2">
            <a:extLst>
              <a:ext uri="{FF2B5EF4-FFF2-40B4-BE49-F238E27FC236}">
                <a16:creationId xmlns:a16="http://schemas.microsoft.com/office/drawing/2014/main" id="{88644405-ECC1-C540-9796-D03794389FAB}"/>
              </a:ext>
            </a:extLst>
          </p:cNvPr>
          <p:cNvPicPr>
            <a:picLocks noChangeAspect="1"/>
          </p:cNvPicPr>
          <p:nvPr/>
        </p:nvPicPr>
        <p:blipFill>
          <a:blip r:embed="rId2"/>
          <a:stretch>
            <a:fillRect/>
          </a:stretch>
        </p:blipFill>
        <p:spPr>
          <a:xfrm>
            <a:off x="2221542" y="2971742"/>
            <a:ext cx="2697427" cy="3581458"/>
          </a:xfrm>
          <a:prstGeom prst="rect">
            <a:avLst/>
          </a:prstGeom>
        </p:spPr>
      </p:pic>
      <p:sp>
        <p:nvSpPr>
          <p:cNvPr id="5" name="TextBox 4"/>
          <p:cNvSpPr txBox="1"/>
          <p:nvPr/>
        </p:nvSpPr>
        <p:spPr>
          <a:xfrm>
            <a:off x="2378939" y="1447800"/>
            <a:ext cx="5936105" cy="1338828"/>
          </a:xfrm>
          <a:prstGeom prst="rect">
            <a:avLst/>
          </a:prstGeom>
          <a:noFill/>
        </p:spPr>
        <p:txBody>
          <a:bodyPr wrap="square" rtlCol="0">
            <a:spAutoFit/>
          </a:bodyPr>
          <a:lstStyle/>
          <a:p>
            <a:r>
              <a:rPr lang="en-US" sz="1350" dirty="0"/>
              <a:t>Things to Consider:</a:t>
            </a:r>
          </a:p>
          <a:p>
            <a:pPr marL="257175" indent="-257175">
              <a:buAutoNum type="arabicPeriod"/>
            </a:pPr>
            <a:r>
              <a:rPr lang="en-US" sz="1350" dirty="0"/>
              <a:t>General guidance is to use 10 observations per parameter you are estimating.  </a:t>
            </a:r>
          </a:p>
          <a:p>
            <a:pPr marL="257175" indent="-257175">
              <a:buAutoNum type="arabicPeriod"/>
            </a:pPr>
            <a:r>
              <a:rPr lang="en-US" sz="1350" dirty="0"/>
              <a:t>Select observations to training and test sets randomly to protect against bias.</a:t>
            </a:r>
          </a:p>
          <a:p>
            <a:pPr marL="257175" indent="-257175">
              <a:buAutoNum type="arabicPeriod"/>
            </a:pPr>
            <a:r>
              <a:rPr lang="en-US" sz="1350" dirty="0"/>
              <a:t>General guidance is about 2/3 to ¾ Training and 1/3 to ¼ Test.  </a:t>
            </a:r>
          </a:p>
        </p:txBody>
      </p:sp>
      <p:pic>
        <p:nvPicPr>
          <p:cNvPr id="6" name="Picture 5"/>
          <p:cNvPicPr>
            <a:picLocks noChangeAspect="1"/>
          </p:cNvPicPr>
          <p:nvPr/>
        </p:nvPicPr>
        <p:blipFill>
          <a:blip r:embed="rId3"/>
          <a:stretch>
            <a:fillRect/>
          </a:stretch>
        </p:blipFill>
        <p:spPr>
          <a:xfrm>
            <a:off x="209628" y="1537390"/>
            <a:ext cx="1517238" cy="5015810"/>
          </a:xfrm>
          <a:prstGeom prst="rect">
            <a:avLst/>
          </a:prstGeom>
        </p:spPr>
      </p:pic>
      <p:sp>
        <p:nvSpPr>
          <p:cNvPr id="7" name="Right Arrow 6"/>
          <p:cNvSpPr/>
          <p:nvPr/>
        </p:nvSpPr>
        <p:spPr>
          <a:xfrm>
            <a:off x="1816807" y="3571417"/>
            <a:ext cx="404735"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p:cNvSpPr/>
          <p:nvPr/>
        </p:nvSpPr>
        <p:spPr>
          <a:xfrm>
            <a:off x="2062185" y="2971800"/>
            <a:ext cx="3119415" cy="3169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E550540F-B631-BD43-B701-BC5357359C9D}"/>
              </a:ext>
            </a:extLst>
          </p:cNvPr>
          <p:cNvPicPr>
            <a:picLocks noChangeAspect="1"/>
          </p:cNvPicPr>
          <p:nvPr/>
        </p:nvPicPr>
        <p:blipFill>
          <a:blip r:embed="rId4"/>
          <a:stretch>
            <a:fillRect/>
          </a:stretch>
        </p:blipFill>
        <p:spPr>
          <a:xfrm>
            <a:off x="3965533" y="4254407"/>
            <a:ext cx="1953582" cy="2298793"/>
          </a:xfrm>
          <a:prstGeom prst="rect">
            <a:avLst/>
          </a:prstGeom>
        </p:spPr>
      </p:pic>
      <p:sp>
        <p:nvSpPr>
          <p:cNvPr id="11" name="Right Arrow 10"/>
          <p:cNvSpPr/>
          <p:nvPr/>
        </p:nvSpPr>
        <p:spPr>
          <a:xfrm>
            <a:off x="1783080" y="5519931"/>
            <a:ext cx="2122513"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3657600" y="4216401"/>
            <a:ext cx="2228381" cy="2121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0" name="Picture 19"/>
          <p:cNvPicPr>
            <a:picLocks noChangeAspect="1"/>
          </p:cNvPicPr>
          <p:nvPr/>
        </p:nvPicPr>
        <p:blipFill rotWithShape="1">
          <a:blip r:embed="rId5"/>
          <a:srcRect t="19999" b="10326"/>
          <a:stretch/>
        </p:blipFill>
        <p:spPr>
          <a:xfrm>
            <a:off x="5995315" y="4340710"/>
            <a:ext cx="2691485" cy="202368"/>
          </a:xfrm>
          <a:prstGeom prst="rect">
            <a:avLst/>
          </a:prstGeom>
        </p:spPr>
      </p:pic>
      <p:pic>
        <p:nvPicPr>
          <p:cNvPr id="8" name="Picture 7">
            <a:extLst>
              <a:ext uri="{FF2B5EF4-FFF2-40B4-BE49-F238E27FC236}">
                <a16:creationId xmlns:a16="http://schemas.microsoft.com/office/drawing/2014/main" id="{EAA39AD1-D837-D749-9C09-298FC12B49F1}"/>
              </a:ext>
            </a:extLst>
          </p:cNvPr>
          <p:cNvPicPr>
            <a:picLocks noChangeAspect="1"/>
          </p:cNvPicPr>
          <p:nvPr/>
        </p:nvPicPr>
        <p:blipFill>
          <a:blip r:embed="rId6"/>
          <a:stretch>
            <a:fillRect/>
          </a:stretch>
        </p:blipFill>
        <p:spPr>
          <a:xfrm>
            <a:off x="3621892" y="3350935"/>
            <a:ext cx="5193799" cy="182880"/>
          </a:xfrm>
          <a:prstGeom prst="rect">
            <a:avLst/>
          </a:prstGeom>
        </p:spPr>
      </p:pic>
    </p:spTree>
    <p:extLst>
      <p:ext uri="{BB962C8B-B14F-4D97-AF65-F5344CB8AC3E}">
        <p14:creationId xmlns:p14="http://schemas.microsoft.com/office/powerpoint/2010/main" val="172883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animBg="1"/>
      <p:bldP spid="11" grpId="0" animBg="1"/>
      <p:bldP spid="1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503" y="152400"/>
            <a:ext cx="8118111" cy="994172"/>
          </a:xfrm>
        </p:spPr>
        <p:txBody>
          <a:bodyPr>
            <a:normAutofit fontScale="90000"/>
          </a:bodyPr>
          <a:lstStyle/>
          <a:p>
            <a:r>
              <a:rPr lang="en-US" dirty="0"/>
              <a:t>Putting it All Together: </a:t>
            </a:r>
            <a:br>
              <a:rPr lang="en-US" dirty="0"/>
            </a:br>
            <a:r>
              <a:rPr lang="en-US" dirty="0"/>
              <a:t>Steps in Cross Validation</a:t>
            </a:r>
          </a:p>
        </p:txBody>
      </p:sp>
      <p:sp>
        <p:nvSpPr>
          <p:cNvPr id="3" name="Content Placeholder 2"/>
          <p:cNvSpPr>
            <a:spLocks noGrp="1"/>
          </p:cNvSpPr>
          <p:nvPr>
            <p:ph idx="1"/>
          </p:nvPr>
        </p:nvSpPr>
        <p:spPr>
          <a:xfrm>
            <a:off x="340264" y="1524000"/>
            <a:ext cx="8780489" cy="3263504"/>
          </a:xfrm>
        </p:spPr>
        <p:txBody>
          <a:bodyPr/>
          <a:lstStyle/>
          <a:p>
            <a:pPr marL="385763" indent="-385763" defTabSz="685800">
              <a:spcBef>
                <a:spcPts val="0"/>
              </a:spcBef>
              <a:buFontTx/>
              <a:buAutoNum type="arabicPeriod"/>
              <a:defRPr/>
            </a:pPr>
            <a:r>
              <a:rPr lang="en-US" dirty="0"/>
              <a:t>Divide the data set with responses into a ”Training Set” and a “Test Set”.</a:t>
            </a:r>
          </a:p>
          <a:p>
            <a:pPr marL="385763" indent="-385763" defTabSz="685800">
              <a:spcBef>
                <a:spcPts val="0"/>
              </a:spcBef>
              <a:buFontTx/>
              <a:buAutoNum type="arabicPeriod"/>
              <a:defRPr/>
            </a:pPr>
            <a:r>
              <a:rPr lang="en-US" dirty="0"/>
              <a:t>Train a model on the Training Set. (“Train” =  estimate parameters.)</a:t>
            </a:r>
          </a:p>
          <a:p>
            <a:pPr marL="385763" indent="-385763" defTabSz="685800">
              <a:spcBef>
                <a:spcPts val="0"/>
              </a:spcBef>
              <a:buFontTx/>
              <a:buAutoNum type="arabicPeriod"/>
              <a:defRPr/>
            </a:pPr>
            <a:r>
              <a:rPr lang="en-US" dirty="0"/>
              <a:t>Generate prediction using this model for the Test Set explanatory variables.</a:t>
            </a:r>
          </a:p>
          <a:p>
            <a:pPr marL="385763" indent="-385763" defTabSz="685800">
              <a:spcBef>
                <a:spcPts val="0"/>
              </a:spcBef>
              <a:buFontTx/>
              <a:buAutoNum type="arabicPeriod"/>
              <a:defRPr/>
            </a:pPr>
            <a:r>
              <a:rPr lang="en-US" dirty="0"/>
              <a:t>Find the MSPE using the predictions and the actual values from the Test Set.</a:t>
            </a:r>
          </a:p>
          <a:p>
            <a:pPr marL="385763" indent="-385763" defTabSz="685800">
              <a:spcBef>
                <a:spcPts val="0"/>
              </a:spcBef>
              <a:buFontTx/>
              <a:buAutoNum type="arabicPeriod"/>
              <a:defRPr/>
            </a:pPr>
            <a:r>
              <a:rPr lang="en-US" dirty="0"/>
              <a:t>Repeat 2 – 4 for competing models.</a:t>
            </a:r>
          </a:p>
          <a:p>
            <a:pPr marL="385763" indent="-385763" defTabSz="685800">
              <a:spcBef>
                <a:spcPts val="0"/>
              </a:spcBef>
              <a:buFontTx/>
              <a:buAutoNum type="arabicPeriod"/>
              <a:defRPr/>
            </a:pPr>
            <a:r>
              <a:rPr lang="en-US" dirty="0"/>
              <a:t>Compare MSPEs of Competing Models.     </a:t>
            </a:r>
          </a:p>
        </p:txBody>
      </p:sp>
    </p:spTree>
    <p:extLst>
      <p:ext uri="{BB962C8B-B14F-4D97-AF65-F5344CB8AC3E}">
        <p14:creationId xmlns:p14="http://schemas.microsoft.com/office/powerpoint/2010/main" val="6001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18081" y="1840141"/>
            <a:ext cx="9161408" cy="415498"/>
          </a:xfrm>
          <a:prstGeom prst="rect">
            <a:avLst/>
          </a:prstGeom>
        </p:spPr>
        <p:txBody>
          <a:bodyPr wrap="square">
            <a:spAutoFit/>
          </a:bodyPr>
          <a:lstStyle/>
          <a:p>
            <a:pPr marL="385763" indent="-385763">
              <a:buFontTx/>
              <a:buAutoNum type="arabicPeriod"/>
              <a:defRPr/>
            </a:pPr>
            <a:r>
              <a:rPr lang="en-US" sz="2100" dirty="0"/>
              <a:t>Divide the data set with responses into a ”Training Set” and a “Test Set”.</a:t>
            </a:r>
          </a:p>
        </p:txBody>
      </p:sp>
      <p:pic>
        <p:nvPicPr>
          <p:cNvPr id="7" name="Picture 6"/>
          <p:cNvPicPr>
            <a:picLocks noChangeAspect="1"/>
          </p:cNvPicPr>
          <p:nvPr/>
        </p:nvPicPr>
        <p:blipFill rotWithShape="1">
          <a:blip r:embed="rId2"/>
          <a:srcRect t="19999" b="10326"/>
          <a:stretch/>
        </p:blipFill>
        <p:spPr>
          <a:xfrm>
            <a:off x="6169488" y="2445259"/>
            <a:ext cx="2249848" cy="169162"/>
          </a:xfrm>
          <a:prstGeom prst="rect">
            <a:avLst/>
          </a:prstGeom>
        </p:spPr>
      </p:pic>
      <p:pic>
        <p:nvPicPr>
          <p:cNvPr id="8" name="Picture 7"/>
          <p:cNvPicPr>
            <a:picLocks noChangeAspect="1"/>
          </p:cNvPicPr>
          <p:nvPr/>
        </p:nvPicPr>
        <p:blipFill rotWithShape="1">
          <a:blip r:embed="rId3"/>
          <a:srcRect t="12339"/>
          <a:stretch/>
        </p:blipFill>
        <p:spPr>
          <a:xfrm>
            <a:off x="6325817" y="2895600"/>
            <a:ext cx="1937190" cy="1619161"/>
          </a:xfrm>
          <a:prstGeom prst="rect">
            <a:avLst/>
          </a:prstGeom>
        </p:spPr>
      </p:pic>
      <p:pic>
        <p:nvPicPr>
          <p:cNvPr id="9" name="Picture 8">
            <a:extLst>
              <a:ext uri="{FF2B5EF4-FFF2-40B4-BE49-F238E27FC236}">
                <a16:creationId xmlns:a16="http://schemas.microsoft.com/office/drawing/2014/main" id="{588D0863-CFA1-E94A-BBFA-6DCB971AD161}"/>
              </a:ext>
            </a:extLst>
          </p:cNvPr>
          <p:cNvPicPr>
            <a:picLocks noChangeAspect="1"/>
          </p:cNvPicPr>
          <p:nvPr/>
        </p:nvPicPr>
        <p:blipFill>
          <a:blip r:embed="rId4"/>
          <a:stretch>
            <a:fillRect/>
          </a:stretch>
        </p:blipFill>
        <p:spPr>
          <a:xfrm>
            <a:off x="140201" y="2438400"/>
            <a:ext cx="5193799" cy="182880"/>
          </a:xfrm>
          <a:prstGeom prst="rect">
            <a:avLst/>
          </a:prstGeom>
        </p:spPr>
      </p:pic>
      <p:pic>
        <p:nvPicPr>
          <p:cNvPr id="10" name="Picture 9">
            <a:extLst>
              <a:ext uri="{FF2B5EF4-FFF2-40B4-BE49-F238E27FC236}">
                <a16:creationId xmlns:a16="http://schemas.microsoft.com/office/drawing/2014/main" id="{4BAE86FA-5A9B-A34F-A918-FA94F88D15F9}"/>
              </a:ext>
            </a:extLst>
          </p:cNvPr>
          <p:cNvPicPr>
            <a:picLocks noChangeAspect="1"/>
          </p:cNvPicPr>
          <p:nvPr/>
        </p:nvPicPr>
        <p:blipFill rotWithShape="1">
          <a:blip r:embed="rId5"/>
          <a:srcRect t="8510" r="49151"/>
          <a:stretch/>
        </p:blipFill>
        <p:spPr>
          <a:xfrm>
            <a:off x="1149100" y="2820073"/>
            <a:ext cx="1600199" cy="3822765"/>
          </a:xfrm>
          <a:prstGeom prst="rect">
            <a:avLst/>
          </a:prstGeom>
        </p:spPr>
      </p:pic>
    </p:spTree>
    <p:extLst>
      <p:ext uri="{BB962C8B-B14F-4D97-AF65-F5344CB8AC3E}">
        <p14:creationId xmlns:p14="http://schemas.microsoft.com/office/powerpoint/2010/main" val="242350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1957740" y="1752600"/>
            <a:ext cx="5763373" cy="507831"/>
          </a:xfrm>
          <a:prstGeom prst="rect">
            <a:avLst/>
          </a:prstGeom>
        </p:spPr>
        <p:txBody>
          <a:bodyPr wrap="none">
            <a:spAutoFit/>
          </a:bodyPr>
          <a:lstStyle/>
          <a:p>
            <a:pPr lvl="0">
              <a:defRPr/>
            </a:pPr>
            <a:r>
              <a:rPr lang="en-US" sz="2700" dirty="0"/>
              <a:t>2. Train a model on the Training Set.</a:t>
            </a:r>
          </a:p>
        </p:txBody>
      </p:sp>
      <p:pic>
        <p:nvPicPr>
          <p:cNvPr id="6" name="Picture 5">
            <a:extLst>
              <a:ext uri="{FF2B5EF4-FFF2-40B4-BE49-F238E27FC236}">
                <a16:creationId xmlns:a16="http://schemas.microsoft.com/office/drawing/2014/main" id="{C7D66C01-46BA-AE49-93DE-9F55986B0E45}"/>
              </a:ext>
            </a:extLst>
          </p:cNvPr>
          <p:cNvPicPr>
            <a:picLocks noChangeAspect="1"/>
          </p:cNvPicPr>
          <p:nvPr/>
        </p:nvPicPr>
        <p:blipFill>
          <a:blip r:embed="rId2"/>
          <a:stretch>
            <a:fillRect/>
          </a:stretch>
        </p:blipFill>
        <p:spPr>
          <a:xfrm>
            <a:off x="2864576" y="2743200"/>
            <a:ext cx="3949700" cy="3384233"/>
          </a:xfrm>
          <a:prstGeom prst="rect">
            <a:avLst/>
          </a:prstGeom>
        </p:spPr>
      </p:pic>
    </p:spTree>
    <p:extLst>
      <p:ext uri="{BB962C8B-B14F-4D97-AF65-F5344CB8AC3E}">
        <p14:creationId xmlns:p14="http://schemas.microsoft.com/office/powerpoint/2010/main" val="65591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34"/>
  <p:tag name="MMPROD_UIDATA" val="&lt;database version=&quot;11.0&quot;&gt;&lt;object type=&quot;1&quot; unique_id=&quot;10001&quot;&gt;&lt;object type=&quot;2&quot; unique_id=&quot;47998&quot;&gt;&lt;object type=&quot;3&quot; unique_id=&quot;47999&quot;&gt;&lt;property id=&quot;20148&quot; value=&quot;5&quot;/&gt;&lt;property id=&quot;20300&quot; value=&quot;Slide 1 - &amp;quot;Insert Title Here&amp;quot;&quot;/&gt;&lt;property id=&quot;20307&quot; value=&quot;269&quot;/&gt;&lt;/object&gt;&lt;object type=&quot;3&quot; unique_id=&quot;48000&quot;&gt;&lt;property id=&quot;20148&quot; value=&quot;5&quot;/&gt;&lt;property id=&quot;20300&quot; value=&quot;Slide 2 - &amp;quot;Header&amp;quot;&quot;/&gt;&lt;property id=&quot;20307&quot; value=&quot;266&quot;/&gt;&lt;/object&gt;&lt;object type=&quot;3&quot; unique_id=&quot;48001&quot;&gt;&lt;property id=&quot;20148&quot; value=&quot;5&quot;/&gt;&lt;property id=&quot;20300&quot; value=&quot;Slide 7&quot;/&gt;&lt;property id=&quot;20307&quot; value=&quot;267&quot;/&gt;&lt;/object&gt;&lt;object type=&quot;3&quot; unique_id=&quot;48032&quot;&gt;&lt;property id=&quot;20148&quot; value=&quot;5&quot;/&gt;&lt;property id=&quot;20300&quot; value=&quot;Slide 3&quot;/&gt;&lt;property id=&quot;20307&quot; value=&quot;270&quot;/&gt;&lt;/object&gt;&lt;object type=&quot;3&quot; unique_id=&quot;48033&quot;&gt;&lt;property id=&quot;20148&quot; value=&quot;5&quot;/&gt;&lt;property id=&quot;20300&quot; value=&quot;Slide 4&quot;/&gt;&lt;property id=&quot;20307&quot; value=&quot;271&quot;/&gt;&lt;/object&gt;&lt;object type=&quot;3&quot; unique_id=&quot;48034&quot;&gt;&lt;property id=&quot;20148&quot; value=&quot;5&quot;/&gt;&lt;property id=&quot;20300&quot; value=&quot;Slide 5&quot;/&gt;&lt;property id=&quot;20307&quot; value=&quot;272&quot;/&gt;&lt;/object&gt;&lt;object type=&quot;3&quot; unique_id=&quot;48035&quot;&gt;&lt;property id=&quot;20148&quot; value=&quot;5&quot;/&gt;&lt;property id=&quot;20300&quot; value=&quot;Slide 6&quot;/&gt;&lt;property id=&quot;20307&quot; value=&quot;273&quot;/&gt;&lt;/object&gt;&lt;/object&gt;&lt;object type=&quot;8&quot; unique_id=&quot;48006&quot;&gt;&lt;/object&gt;&lt;/object&gt;&lt;/database&gt;"/>
  <p:tag name="SECTOMILLISECCONVERTED" val="1"/>
</p:tagLst>
</file>

<file path=ppt/theme/theme1.xml><?xml version="1.0" encoding="utf-8"?>
<a:theme xmlns:a="http://schemas.openxmlformats.org/drawingml/2006/main" name="2_Body Slides">
  <a:themeElements>
    <a:clrScheme name="Southern Methodist University palette">
      <a:dk1>
        <a:srgbClr val="000000"/>
      </a:dk1>
      <a:lt1>
        <a:srgbClr val="FFFFFF"/>
      </a:lt1>
      <a:dk2>
        <a:srgbClr val="303651"/>
      </a:dk2>
      <a:lt2>
        <a:srgbClr val="8EB8E5"/>
      </a:lt2>
      <a:accent1>
        <a:srgbClr val="344CA1"/>
      </a:accent1>
      <a:accent2>
        <a:srgbClr val="DDCBA3"/>
      </a:accent2>
      <a:accent3>
        <a:srgbClr val="CC0034"/>
      </a:accent3>
      <a:accent4>
        <a:srgbClr val="928981"/>
      </a:accent4>
      <a:accent5>
        <a:srgbClr val="F9CA12"/>
      </a:accent5>
      <a:accent6>
        <a:srgbClr val="404041"/>
      </a:accent6>
      <a:hlink>
        <a:srgbClr val="0562C1"/>
      </a:hlink>
      <a:folHlink>
        <a:srgbClr val="0563C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41290</TotalTime>
  <Words>6040</Words>
  <Application>Microsoft Macintosh PowerPoint</Application>
  <PresentationFormat>On-screen Show (4:3)</PresentationFormat>
  <Paragraphs>655</Paragraphs>
  <Slides>111</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111</vt:i4>
      </vt:variant>
    </vt:vector>
  </HeadingPairs>
  <TitlesOfParts>
    <vt:vector size="115" baseType="lpstr">
      <vt:lpstr>Arial</vt:lpstr>
      <vt:lpstr>Calibri</vt:lpstr>
      <vt:lpstr>Cambria Math</vt:lpstr>
      <vt:lpstr>2_Body Slides</vt:lpstr>
      <vt:lpstr>Unit 10:  Regression</vt:lpstr>
      <vt:lpstr>The Data Science Pipeline</vt:lpstr>
      <vt:lpstr>Lightboard SLR | First Principles</vt:lpstr>
      <vt:lpstr>First Two Assumptions</vt:lpstr>
      <vt:lpstr>SLR | Practical Setting</vt:lpstr>
      <vt:lpstr>First Two Assumptions</vt:lpstr>
      <vt:lpstr>First Two Assumptions (Another Sample)</vt:lpstr>
      <vt:lpstr>First Two Assumptions</vt:lpstr>
      <vt:lpstr>First Two Assumptions</vt:lpstr>
      <vt:lpstr>First Two Assumptions</vt:lpstr>
      <vt:lpstr>First Two Assumptions</vt:lpstr>
      <vt:lpstr>Source: Francois Nielsen</vt:lpstr>
      <vt:lpstr>PowerPoint Presentation</vt:lpstr>
      <vt:lpstr>SLR | Interpretation: Intercept and Slope</vt:lpstr>
      <vt:lpstr>Prediction</vt:lpstr>
      <vt:lpstr>Prediction</vt:lpstr>
      <vt:lpstr>Prediction</vt:lpstr>
      <vt:lpstr>Prediction</vt:lpstr>
      <vt:lpstr>Concept Check</vt:lpstr>
      <vt:lpstr>PowerPoint Presentation</vt:lpstr>
      <vt:lpstr>SLR | Interpretation: Intercept and Slope</vt:lpstr>
      <vt:lpstr>Interpreting the Intercept and Slope</vt:lpstr>
      <vt:lpstr>Interpreting the Intercept and Slope</vt:lpstr>
      <vt:lpstr>Concept Check</vt:lpstr>
      <vt:lpstr>PowerPoint Presentation</vt:lpstr>
      <vt:lpstr>Lightboard | Residuals / SSE</vt:lpstr>
      <vt:lpstr>Residuals / SSE</vt:lpstr>
      <vt:lpstr>PowerPoint Presentation</vt:lpstr>
      <vt:lpstr>Concept Check</vt:lpstr>
      <vt:lpstr>PowerPoint Presentation</vt:lpstr>
      <vt:lpstr>Least Squares Regression Line</vt:lpstr>
      <vt:lpstr>Least Squares Regression Line</vt:lpstr>
      <vt:lpstr>PowerPoint Presentation</vt:lpstr>
      <vt:lpstr>Concept Check</vt:lpstr>
      <vt:lpstr>PowerPoint Presentation</vt:lpstr>
      <vt:lpstr>Lightboard | Assumption 3 and 4</vt:lpstr>
      <vt:lpstr>MSE and Assumption 3 and 4</vt:lpstr>
      <vt:lpstr>PowerPoint Presentation</vt:lpstr>
      <vt:lpstr>Lightboard | Parameter Estimation</vt:lpstr>
      <vt:lpstr>Parameter Estimation  (Two Lightboards?)</vt:lpstr>
      <vt:lpstr>PowerPoint Presentation</vt:lpstr>
      <vt:lpstr>SLR | R and The Parameter Estimate Table</vt:lpstr>
      <vt:lpstr>SLR | R and The Parameter Estimate Table</vt:lpstr>
      <vt:lpstr>SLR | R and The Parameter Estimate Table</vt:lpstr>
      <vt:lpstr>SLR | R and The Parameter Estimate Table</vt:lpstr>
      <vt:lpstr>PowerPoint Presentation</vt:lpstr>
      <vt:lpstr>SLR | Example: MPG versus Weight</vt:lpstr>
      <vt:lpstr>mtcars: MPG v. Weight</vt:lpstr>
      <vt:lpstr>mtcars: MPG v. Weight</vt:lpstr>
      <vt:lpstr>mtcars: MPG v. Weight</vt:lpstr>
      <vt:lpstr>mtcars: MPG v. Weight</vt:lpstr>
      <vt:lpstr>mtcars: MPG v. Weight</vt:lpstr>
      <vt:lpstr>mtcars: MPG v. Weight</vt:lpstr>
      <vt:lpstr>PowerPoint Presentation</vt:lpstr>
      <vt:lpstr>concept check</vt:lpstr>
      <vt:lpstr>PowerPoint Presentation</vt:lpstr>
      <vt:lpstr>Extensions | Transformations</vt:lpstr>
      <vt:lpstr>Recall: mpg versus weight</vt:lpstr>
      <vt:lpstr>Recall: mpg versus weight</vt:lpstr>
      <vt:lpstr>Consider the model:  mpg versus weight and weight2</vt:lpstr>
      <vt:lpstr>Recall: mpg versus weight</vt:lpstr>
      <vt:lpstr>Consider the model:  mpg versus weight and weight2</vt:lpstr>
      <vt:lpstr>Recall: mpg versus weight</vt:lpstr>
      <vt:lpstr>PowerPoint Presentation</vt:lpstr>
      <vt:lpstr>Extensions Adding Predictors / MLR</vt:lpstr>
      <vt:lpstr>Example:  MPG v. Weight and Horsepower</vt:lpstr>
      <vt:lpstr>Example:  MPG v. Weight and Horsepower</vt:lpstr>
      <vt:lpstr>Example:  MPG v. Weight and Horsepower</vt:lpstr>
      <vt:lpstr>Example:  MPG v. Weight and Horsepower</vt:lpstr>
      <vt:lpstr>Example:  MPG v. Weight and Horsepower</vt:lpstr>
      <vt:lpstr>PowerPoint Presentation</vt:lpstr>
      <vt:lpstr>Adding Predictors /  Assumptions of MLR and the Curse of Dimensionality</vt:lpstr>
      <vt:lpstr>Assumptions: MLR</vt:lpstr>
      <vt:lpstr>Plot of Assumptions Being Met</vt:lpstr>
      <vt:lpstr>Plot of Assumptions Being Met</vt:lpstr>
      <vt:lpstr>Histogram and Scatterplot of Residuals</vt:lpstr>
      <vt:lpstr>Histogram and Scatterplot of Residuals</vt:lpstr>
      <vt:lpstr>Scatterplots and Correlations </vt:lpstr>
      <vt:lpstr>Scatterplots and Correlations </vt:lpstr>
      <vt:lpstr>Histogram and Scatterplot of Residuals</vt:lpstr>
      <vt:lpstr>Assumptions:  MPG v. Weight and Horsepower</vt:lpstr>
      <vt:lpstr>MPG v. Weight</vt:lpstr>
      <vt:lpstr>MPG v. Weight </vt:lpstr>
      <vt:lpstr>MPG v. Weight v. Horsepower</vt:lpstr>
      <vt:lpstr>MPG v. Weight v. Horsepower</vt:lpstr>
      <vt:lpstr>MPG v. Weight v. Horsepower</vt:lpstr>
      <vt:lpstr>Plot of Assumptions Being Met</vt:lpstr>
      <vt:lpstr>MPG Data: A Necessary But Not Sufficient Check</vt:lpstr>
      <vt:lpstr>MPG Data: A Necessary But Not Sufficient Check</vt:lpstr>
      <vt:lpstr>MPG Data: A Necessary But Not Sufficient Check</vt:lpstr>
      <vt:lpstr>Concept Check</vt:lpstr>
      <vt:lpstr>PowerPoint Presentation</vt:lpstr>
      <vt:lpstr>Cross Validation </vt:lpstr>
      <vt:lpstr>Evaluating / Validating Models</vt:lpstr>
      <vt:lpstr>Cross Validation </vt:lpstr>
      <vt:lpstr>How to Choose the Train and Test Sets?</vt:lpstr>
      <vt:lpstr>Putting it All Together:  Steps in Cross Validation</vt:lpstr>
      <vt:lpstr>Putting it All Together!</vt:lpstr>
      <vt:lpstr>Putting it All Together!</vt:lpstr>
      <vt:lpstr>Putting it All Together</vt:lpstr>
      <vt:lpstr>Putting it All Together</vt:lpstr>
      <vt:lpstr>Putting it All Together</vt:lpstr>
      <vt:lpstr>Putting it All Together</vt:lpstr>
      <vt:lpstr>A More Stable MSPE</vt:lpstr>
      <vt:lpstr>PowerPoint Presentation</vt:lpstr>
      <vt:lpstr>Example: Cars Data Set</vt:lpstr>
      <vt:lpstr>PowerPoint Presentation</vt:lpstr>
      <vt:lpstr>For Live Session</vt:lpstr>
      <vt:lpstr>For Live Session</vt:lpstr>
      <vt:lpstr>For Live Session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Methodist University</dc:title>
  <dc:subject/>
  <dc:creator>Administrator</dc:creator>
  <cp:keywords/>
  <dc:description/>
  <cp:lastModifiedBy>Fabio Savorgnan</cp:lastModifiedBy>
  <cp:revision>590</cp:revision>
  <dcterms:created xsi:type="dcterms:W3CDTF">2016-03-21T14:12:59Z</dcterms:created>
  <dcterms:modified xsi:type="dcterms:W3CDTF">2019-08-03T22:08:43Z</dcterms:modified>
  <cp:category/>
</cp:coreProperties>
</file>